
<file path=[Content_Types].xml><?xml version="1.0" encoding="utf-8"?>
<Types xmlns="http://schemas.openxmlformats.org/package/2006/content-types">
  <Default Extension="gif" ContentType="image/gif"/>
  <Default Extension="jpg" ContentType="image/pn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2" r:id="rId4"/>
  </p:sldMasterIdLst>
  <p:notesMasterIdLst>
    <p:notesMasterId r:id="rId77"/>
  </p:notesMasterIdLst>
  <p:handoutMasterIdLst>
    <p:handoutMasterId r:id="rId78"/>
  </p:handoutMasterIdLst>
  <p:sldIdLst>
    <p:sldId id="256" r:id="rId5"/>
    <p:sldId id="264" r:id="rId6"/>
    <p:sldId id="320" r:id="rId7"/>
    <p:sldId id="263" r:id="rId8"/>
    <p:sldId id="280" r:id="rId9"/>
    <p:sldId id="302" r:id="rId10"/>
    <p:sldId id="291" r:id="rId11"/>
    <p:sldId id="262" r:id="rId12"/>
    <p:sldId id="258" r:id="rId13"/>
    <p:sldId id="303" r:id="rId14"/>
    <p:sldId id="304" r:id="rId15"/>
    <p:sldId id="265" r:id="rId16"/>
    <p:sldId id="321" r:id="rId17"/>
    <p:sldId id="322" r:id="rId18"/>
    <p:sldId id="284" r:id="rId19"/>
    <p:sldId id="299" r:id="rId20"/>
    <p:sldId id="281" r:id="rId21"/>
    <p:sldId id="292" r:id="rId22"/>
    <p:sldId id="283" r:id="rId23"/>
    <p:sldId id="293" r:id="rId24"/>
    <p:sldId id="323" r:id="rId25"/>
    <p:sldId id="269" r:id="rId26"/>
    <p:sldId id="296" r:id="rId27"/>
    <p:sldId id="267" r:id="rId28"/>
    <p:sldId id="294" r:id="rId29"/>
    <p:sldId id="298" r:id="rId30"/>
    <p:sldId id="285" r:id="rId31"/>
    <p:sldId id="266" r:id="rId32"/>
    <p:sldId id="295" r:id="rId33"/>
    <p:sldId id="268" r:id="rId34"/>
    <p:sldId id="286" r:id="rId35"/>
    <p:sldId id="270" r:id="rId36"/>
    <p:sldId id="271" r:id="rId37"/>
    <p:sldId id="272" r:id="rId38"/>
    <p:sldId id="339" r:id="rId39"/>
    <p:sldId id="325" r:id="rId40"/>
    <p:sldId id="273" r:id="rId41"/>
    <p:sldId id="274" r:id="rId42"/>
    <p:sldId id="277" r:id="rId43"/>
    <p:sldId id="278" r:id="rId44"/>
    <p:sldId id="279" r:id="rId45"/>
    <p:sldId id="297" r:id="rId46"/>
    <p:sldId id="289" r:id="rId47"/>
    <p:sldId id="328" r:id="rId48"/>
    <p:sldId id="329" r:id="rId49"/>
    <p:sldId id="311" r:id="rId50"/>
    <p:sldId id="290" r:id="rId51"/>
    <p:sldId id="330" r:id="rId52"/>
    <p:sldId id="312" r:id="rId53"/>
    <p:sldId id="307" r:id="rId54"/>
    <p:sldId id="338" r:id="rId55"/>
    <p:sldId id="316" r:id="rId56"/>
    <p:sldId id="326" r:id="rId57"/>
    <p:sldId id="317" r:id="rId58"/>
    <p:sldId id="318" r:id="rId59"/>
    <p:sldId id="327" r:id="rId60"/>
    <p:sldId id="319" r:id="rId61"/>
    <p:sldId id="332" r:id="rId62"/>
    <p:sldId id="333" r:id="rId63"/>
    <p:sldId id="334" r:id="rId64"/>
    <p:sldId id="308" r:id="rId65"/>
    <p:sldId id="336" r:id="rId66"/>
    <p:sldId id="309" r:id="rId67"/>
    <p:sldId id="310" r:id="rId68"/>
    <p:sldId id="337" r:id="rId69"/>
    <p:sldId id="340" r:id="rId70"/>
    <p:sldId id="341" r:id="rId71"/>
    <p:sldId id="300" r:id="rId72"/>
    <p:sldId id="301" r:id="rId73"/>
    <p:sldId id="331" r:id="rId74"/>
    <p:sldId id="335" r:id="rId75"/>
    <p:sldId id="260" r:id="rId7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1364"/>
    <a:srgbClr val="CC0099"/>
    <a:srgbClr val="0099FF"/>
    <a:srgbClr val="FF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48" autoAdjust="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8" d="100"/>
          <a:sy n="68" d="100"/>
        </p:scale>
        <p:origin x="3288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presProps" Target="presProp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82" Type="http://schemas.openxmlformats.org/officeDocument/2006/relationships/tableStyles" Target="tableStyle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handoutMaster" Target="handoutMasters/handoutMaster1.xml"/><Relationship Id="rId8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F81CEA5-62FD-4C83-BDE3-91DFB9827D8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FA1CBFD-6AD0-48C4-B91B-58830F6F4C3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869721-F543-4A6C-BF9D-65D7CC540427}" type="datetimeFigureOut">
              <a:rPr lang="en-US" smtClean="0"/>
              <a:t>4/21/2025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E55D22-46A3-4B8C-AD40-252FE7896C3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70DCEF-9071-4B17-801B-37B4465C8E1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90168E-626C-4E60-93C0-A00D2560946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934770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32326A-4C88-4AFB-AA5B-5919D81DFF5B}" type="datetimeFigureOut">
              <a:rPr lang="en-US" smtClean="0"/>
              <a:t>4/21/2025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B3AB32-59DF-41F1-9618-EDFBF50496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18056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00470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67141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4/21/2025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018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4701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4/21/2025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1526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99816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4/21/2025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9290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1674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4/21/2025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8574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4/21/2025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318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4/21/2025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2690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4/21/2025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3296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0803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4/21/2025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2855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g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ryosyo0/chatgpt-tweets-sentiment-analysis-clean-data" TargetMode="External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mailto:chiragsinghpawar@gmail.com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4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493D4EDA-58E0-40CC-B3CA-14CDEB349D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840F91C-EDD0-4D4E-A4AB-E6C77856C88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7812" b="781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AA9EB0BC-A85E-4C26-B355-5DFCEF6CCB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643E56B-BD42-413D-B17D-7958270F5D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6C04F74-9467-4FA5-95DC-8D481A297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73DE1C3-5C37-42E9-A3F0-256F193832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4A2E7EC3-E07C-46CE-9B25-41865A506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732" y="4428067"/>
            <a:ext cx="11260667" cy="1962497"/>
          </a:xfrm>
          <a:prstGeom prst="rect">
            <a:avLst/>
          </a:prstGeom>
          <a:solidFill>
            <a:schemeClr val="accent1">
              <a:alpha val="97000"/>
            </a:scheme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B6CF59-4E5B-494D-A2F7-97ADD01E64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4048" y="4651164"/>
            <a:ext cx="10993546" cy="1739400"/>
          </a:xfrm>
        </p:spPr>
        <p:txBody>
          <a:bodyPr>
            <a:noAutofit/>
          </a:bodyPr>
          <a:lstStyle/>
          <a:p>
            <a:r>
              <a:rPr lang="en-US" sz="1800" b="1" u="sng" dirty="0">
                <a:solidFill>
                  <a:srgbClr val="7CEB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Guided by Professor </a:t>
            </a:r>
            <a:r>
              <a:rPr lang="en-US" sz="1800" b="1" u="sng" dirty="0">
                <a:solidFill>
                  <a:srgbClr val="7CEBFF"/>
                </a:solidFill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Jignesh Doshi</a:t>
            </a:r>
          </a:p>
          <a:p>
            <a:r>
              <a:rPr lang="en-US" sz="1800" b="1" u="sng" dirty="0">
                <a:solidFill>
                  <a:srgbClr val="7CEB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Created by </a:t>
            </a:r>
            <a:r>
              <a:rPr lang="en-US" sz="1800" b="1" u="sng" dirty="0">
                <a:solidFill>
                  <a:srgbClr val="7CEBFF"/>
                </a:solidFill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Chirag Singh</a:t>
            </a:r>
            <a:r>
              <a:rPr lang="en-US" sz="1800" b="1" dirty="0">
                <a:solidFill>
                  <a:srgbClr val="7CEB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			</a:t>
            </a:r>
          </a:p>
          <a:p>
            <a:r>
              <a:rPr lang="en-US" sz="1800" b="1" dirty="0">
                <a:solidFill>
                  <a:srgbClr val="7CEB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Enr no. : 21004500210119 Sem : 8 </a:t>
            </a:r>
          </a:p>
          <a:p>
            <a:r>
              <a:rPr lang="en-US" sz="1800" b="1" dirty="0">
                <a:solidFill>
                  <a:srgbClr val="7CEB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Div: B Roll: C40</a:t>
            </a:r>
          </a:p>
          <a:p>
            <a:endParaRPr lang="en-US" sz="1800" b="1" dirty="0">
              <a:solidFill>
                <a:srgbClr val="7CEB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F8841322-0F46-2C76-0391-437B58380EE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9576622" y="876694"/>
            <a:ext cx="2139350" cy="2139350"/>
          </a:xfrm>
          <a:prstGeom prst="rect">
            <a:avLst/>
          </a:prstGeom>
          <a:effectLst>
            <a:glow rad="228600">
              <a:schemeClr val="accent3">
                <a:satMod val="175000"/>
                <a:alpha val="40000"/>
              </a:schemeClr>
            </a:glow>
            <a:innerShdw blurRad="63500" dist="50800" dir="5400000">
              <a:prstClr val="black">
                <a:alpha val="50000"/>
              </a:prstClr>
            </a:innerShdw>
            <a:reflection blurRad="6350" stA="50000" endA="300" endPos="90000" dist="50800" dir="5400000" sy="-100000" algn="bl" rotWithShape="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02C5318-1A1E-49D0-B2E2-A4B0FA9E8A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4882" y="2939845"/>
            <a:ext cx="10993549" cy="1298360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>
            <a:no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400" b="1" cap="none" dirty="0">
                <a:ln w="9525">
                  <a:solidFill>
                    <a:sysClr val="windowText" lastClr="000000"/>
                  </a:solidFill>
                  <a:prstDash val="solid"/>
                </a:ln>
                <a:solidFill>
                  <a:schemeClr val="tx1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Sentiment Analysis</a:t>
            </a:r>
            <a:br>
              <a:rPr lang="en-US" sz="4400" b="1" cap="none" dirty="0">
                <a:ln w="9525">
                  <a:solidFill>
                    <a:sysClr val="windowText" lastClr="000000"/>
                  </a:solidFill>
                  <a:prstDash val="solid"/>
                </a:ln>
                <a:solidFill>
                  <a:schemeClr val="tx1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400" b="1" cap="none" dirty="0">
                <a:ln w="9525">
                  <a:solidFill>
                    <a:sysClr val="windowText" lastClr="000000"/>
                  </a:solidFill>
                  <a:prstDash val="solid"/>
                </a:ln>
                <a:solidFill>
                  <a:schemeClr val="tx1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on Using  Open AI in Professional Sector</a:t>
            </a:r>
          </a:p>
        </p:txBody>
      </p:sp>
    </p:spTree>
    <p:extLst>
      <p:ext uri="{BB962C8B-B14F-4D97-AF65-F5344CB8AC3E}">
        <p14:creationId xmlns:p14="http://schemas.microsoft.com/office/powerpoint/2010/main" val="14877007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113910-4AA5-C4DE-4AB4-D441006FCE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660E1-1D56-B9BE-4165-DADCAB8341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Libraries used</a:t>
            </a:r>
          </a:p>
        </p:txBody>
      </p:sp>
      <p:pic>
        <p:nvPicPr>
          <p:cNvPr id="5" name="Picture 9">
            <a:extLst>
              <a:ext uri="{FF2B5EF4-FFF2-40B4-BE49-F238E27FC236}">
                <a16:creationId xmlns:a16="http://schemas.microsoft.com/office/drawing/2014/main" id="{CC362782-49C7-90CA-2B51-1801831896EC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25000"/>
          </a:blip>
          <a:srcRect/>
          <a:stretch>
            <a:fillRect/>
          </a:stretch>
        </p:blipFill>
        <p:spPr>
          <a:xfrm>
            <a:off x="10418324" y="702156"/>
            <a:ext cx="937934" cy="1066670"/>
          </a:xfrm>
          <a:prstGeom prst="rect">
            <a:avLst/>
          </a:prstGeom>
          <a:effectLst>
            <a:glow rad="228600">
              <a:schemeClr val="accent3">
                <a:satMod val="175000"/>
                <a:alpha val="40000"/>
              </a:schemeClr>
            </a:glow>
            <a:reflection blurRad="6350" stA="50000" endA="300" endPos="55500" dist="50800" dir="5400000" sy="-100000" algn="bl" rotWithShape="0"/>
            <a:softEdge rad="12700"/>
          </a:effectLst>
        </p:spPr>
      </p:pic>
      <p:sp>
        <p:nvSpPr>
          <p:cNvPr id="14" name="Rectangle 3">
            <a:extLst>
              <a:ext uri="{FF2B5EF4-FFF2-40B4-BE49-F238E27FC236}">
                <a16:creationId xmlns:a16="http://schemas.microsoft.com/office/drawing/2014/main" id="{DC84A577-B19D-4786-9410-7931B94CC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91715" y="1897284"/>
            <a:ext cx="3080481" cy="48013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NumPy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- Handles numerical operations, arrays, and matrices.</a:t>
            </a:r>
          </a:p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Pandas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- Used for data manipulation and analysis. 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TensorFlow/Keras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- Deep learning framework for AI models. 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Scikit-learn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- Provides machine learning utilities. 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Pickle/OS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- Manages file storage and system operations.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EBEBB9-EE4B-F435-D438-231BBE8E5B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350" y="1907982"/>
            <a:ext cx="8246365" cy="4876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8327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C74D24-B821-D276-41CB-EA79689A61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424EF-8863-3EEF-3DD5-33047F8479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Libraries used</a:t>
            </a:r>
          </a:p>
        </p:txBody>
      </p:sp>
      <p:pic>
        <p:nvPicPr>
          <p:cNvPr id="5" name="Picture 9">
            <a:extLst>
              <a:ext uri="{FF2B5EF4-FFF2-40B4-BE49-F238E27FC236}">
                <a16:creationId xmlns:a16="http://schemas.microsoft.com/office/drawing/2014/main" id="{48C4DFF0-E8DC-0CA4-EC3D-13F650AF3E65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25000"/>
          </a:blip>
          <a:srcRect/>
          <a:stretch>
            <a:fillRect/>
          </a:stretch>
        </p:blipFill>
        <p:spPr>
          <a:xfrm>
            <a:off x="10418324" y="702156"/>
            <a:ext cx="937934" cy="1066670"/>
          </a:xfrm>
          <a:prstGeom prst="rect">
            <a:avLst/>
          </a:prstGeom>
          <a:effectLst>
            <a:glow rad="228600">
              <a:schemeClr val="accent3">
                <a:satMod val="175000"/>
                <a:alpha val="40000"/>
              </a:schemeClr>
            </a:glow>
            <a:reflection blurRad="6350" stA="50000" endA="300" endPos="55500" dist="50800" dir="5400000" sy="-100000" algn="bl" rotWithShape="0"/>
            <a:softEdge rad="12700"/>
          </a:effectLst>
        </p:spPr>
      </p:pic>
      <p:sp>
        <p:nvSpPr>
          <p:cNvPr id="3" name="Rectangle 1">
            <a:extLst>
              <a:ext uri="{FF2B5EF4-FFF2-40B4-BE49-F238E27FC236}">
                <a16:creationId xmlns:a16="http://schemas.microsoft.com/office/drawing/2014/main" id="{87BF37B2-8862-C1C8-9315-00450E40B2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01548" y="2184574"/>
            <a:ext cx="3064242" cy="42473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Pandas/NumPy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- Handle data manipulation and numerical computations.</a:t>
            </a:r>
          </a:p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Matplotlib/Seaborn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- Provide data visualization tools.</a:t>
            </a:r>
          </a:p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Transformers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- Enables NLP tasks with BERT models. 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Word Cloud/Demoji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- Generate word clouds and process emojis.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6F5252-5259-ACC8-5B32-C7148C7315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874" y="1910118"/>
            <a:ext cx="8255674" cy="485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2537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3A7C86-87D2-70CA-9393-CFC4466B3D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7A573-2C1E-4795-C9AA-4337D9599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IMPUTATION 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9">
            <a:extLst>
              <a:ext uri="{FF2B5EF4-FFF2-40B4-BE49-F238E27FC236}">
                <a16:creationId xmlns:a16="http://schemas.microsoft.com/office/drawing/2014/main" id="{22977236-F83C-908B-6B7E-B5411199376A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25000"/>
          </a:blip>
          <a:srcRect/>
          <a:stretch>
            <a:fillRect/>
          </a:stretch>
        </p:blipFill>
        <p:spPr>
          <a:xfrm>
            <a:off x="10418324" y="702156"/>
            <a:ext cx="937934" cy="1066670"/>
          </a:xfrm>
          <a:prstGeom prst="rect">
            <a:avLst/>
          </a:prstGeom>
          <a:effectLst>
            <a:glow rad="228600">
              <a:schemeClr val="accent3">
                <a:satMod val="175000"/>
                <a:alpha val="40000"/>
              </a:schemeClr>
            </a:glow>
            <a:reflection blurRad="6350" stA="50000" endA="300" endPos="55500" dist="50800" dir="5400000" sy="-100000" algn="bl" rotWithShape="0"/>
            <a:softEdge rad="1270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AFC8217-9335-BB30-221F-51A5581D19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293" y="1817432"/>
            <a:ext cx="8048778" cy="503073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20C2B6B-F562-841F-3DE8-D05802658225}"/>
              </a:ext>
            </a:extLst>
          </p:cNvPr>
          <p:cNvSpPr txBox="1"/>
          <p:nvPr/>
        </p:nvSpPr>
        <p:spPr>
          <a:xfrm>
            <a:off x="8485246" y="1762626"/>
            <a:ext cx="3260461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Missing Text :  Replaced with "No content available".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Numerical Columns : Filled with mean values.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Missing Dates : Replaced with "Unknown Date".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Categorical &amp; Count Data : Filled with mode (most frequent value).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Location : Replaced with "Unknown Location".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Final Check : data.info() confirms no missing values.</a:t>
            </a:r>
          </a:p>
        </p:txBody>
      </p:sp>
    </p:spTree>
    <p:extLst>
      <p:ext uri="{BB962C8B-B14F-4D97-AF65-F5344CB8AC3E}">
        <p14:creationId xmlns:p14="http://schemas.microsoft.com/office/powerpoint/2010/main" val="15375817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540367-76BE-2922-DCFE-8757399213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C0B460-C40A-D03D-F0AF-6156957EB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IMPUTATION[5 records example] 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9">
            <a:extLst>
              <a:ext uri="{FF2B5EF4-FFF2-40B4-BE49-F238E27FC236}">
                <a16:creationId xmlns:a16="http://schemas.microsoft.com/office/drawing/2014/main" id="{790B233C-5E22-2B27-159F-798604E531ED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25000"/>
          </a:blip>
          <a:srcRect/>
          <a:stretch>
            <a:fillRect/>
          </a:stretch>
        </p:blipFill>
        <p:spPr>
          <a:xfrm>
            <a:off x="10418324" y="702156"/>
            <a:ext cx="937934" cy="1066670"/>
          </a:xfrm>
          <a:prstGeom prst="rect">
            <a:avLst/>
          </a:prstGeom>
          <a:effectLst>
            <a:glow rad="228600">
              <a:schemeClr val="accent3">
                <a:satMod val="175000"/>
                <a:alpha val="40000"/>
              </a:schemeClr>
            </a:glow>
            <a:reflection blurRad="6350" stA="50000" endA="300" endPos="55500" dist="50800" dir="5400000" sy="-100000" algn="bl" rotWithShape="0"/>
            <a:softEdge rad="12700"/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DFD52AB-BDF2-D3EB-BCCD-E0584D281B2A}"/>
              </a:ext>
            </a:extLst>
          </p:cNvPr>
          <p:cNvSpPr txBox="1"/>
          <p:nvPr/>
        </p:nvSpPr>
        <p:spPr>
          <a:xfrm>
            <a:off x="8642555" y="2052849"/>
            <a:ext cx="3066573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data.info() – Displays dataset summary 975,453 rows, 12 columns.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Further it displays data types, non-null values, and memory usage (89.3+ MB).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874092-0E0A-3EC8-1956-E7DF8AE10F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514" y="1824737"/>
            <a:ext cx="8207041" cy="5033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0525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3CB635-9D8B-D826-8CC4-361E6FABDA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4E350C-FFD2-E6FD-E631-3E468D724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IMPUTATION[5 records example] 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9">
            <a:extLst>
              <a:ext uri="{FF2B5EF4-FFF2-40B4-BE49-F238E27FC236}">
                <a16:creationId xmlns:a16="http://schemas.microsoft.com/office/drawing/2014/main" id="{54F57861-4CDD-14B2-C777-B6935FB52B08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25000"/>
          </a:blip>
          <a:srcRect/>
          <a:stretch>
            <a:fillRect/>
          </a:stretch>
        </p:blipFill>
        <p:spPr>
          <a:xfrm>
            <a:off x="10418324" y="702156"/>
            <a:ext cx="937934" cy="1066670"/>
          </a:xfrm>
          <a:prstGeom prst="rect">
            <a:avLst/>
          </a:prstGeom>
          <a:effectLst>
            <a:glow rad="228600">
              <a:schemeClr val="accent3">
                <a:satMod val="175000"/>
                <a:alpha val="40000"/>
              </a:schemeClr>
            </a:glow>
            <a:reflection blurRad="6350" stA="50000" endA="300" endPos="55500" dist="50800" dir="5400000" sy="-100000" algn="bl" rotWithShape="0"/>
            <a:softEdge rad="12700"/>
          </a:effectLst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C15F7BC1-7CA0-31F4-2EB9-3127CA8CA1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6003423"/>
              </p:ext>
            </p:extLst>
          </p:nvPr>
        </p:nvGraphicFramePr>
        <p:xfrm>
          <a:off x="433541" y="2534302"/>
          <a:ext cx="11316009" cy="41418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771775">
                  <a:extLst>
                    <a:ext uri="{9D8B030D-6E8A-4147-A177-3AD203B41FA5}">
                      <a16:colId xmlns:a16="http://schemas.microsoft.com/office/drawing/2014/main" val="1066070726"/>
                    </a:ext>
                  </a:extLst>
                </a:gridCol>
                <a:gridCol w="894736">
                  <a:extLst>
                    <a:ext uri="{9D8B030D-6E8A-4147-A177-3AD203B41FA5}">
                      <a16:colId xmlns:a16="http://schemas.microsoft.com/office/drawing/2014/main" val="2241685202"/>
                    </a:ext>
                  </a:extLst>
                </a:gridCol>
                <a:gridCol w="806245">
                  <a:extLst>
                    <a:ext uri="{9D8B030D-6E8A-4147-A177-3AD203B41FA5}">
                      <a16:colId xmlns:a16="http://schemas.microsoft.com/office/drawing/2014/main" val="1905765413"/>
                    </a:ext>
                  </a:extLst>
                </a:gridCol>
                <a:gridCol w="786580">
                  <a:extLst>
                    <a:ext uri="{9D8B030D-6E8A-4147-A177-3AD203B41FA5}">
                      <a16:colId xmlns:a16="http://schemas.microsoft.com/office/drawing/2014/main" val="1603660425"/>
                    </a:ext>
                  </a:extLst>
                </a:gridCol>
                <a:gridCol w="879066">
                  <a:extLst>
                    <a:ext uri="{9D8B030D-6E8A-4147-A177-3AD203B41FA5}">
                      <a16:colId xmlns:a16="http://schemas.microsoft.com/office/drawing/2014/main" val="3183175420"/>
                    </a:ext>
                  </a:extLst>
                </a:gridCol>
                <a:gridCol w="1366461">
                  <a:extLst>
                    <a:ext uri="{9D8B030D-6E8A-4147-A177-3AD203B41FA5}">
                      <a16:colId xmlns:a16="http://schemas.microsoft.com/office/drawing/2014/main" val="2680042096"/>
                    </a:ext>
                  </a:extLst>
                </a:gridCol>
                <a:gridCol w="512423">
                  <a:extLst>
                    <a:ext uri="{9D8B030D-6E8A-4147-A177-3AD203B41FA5}">
                      <a16:colId xmlns:a16="http://schemas.microsoft.com/office/drawing/2014/main" val="3376563260"/>
                    </a:ext>
                  </a:extLst>
                </a:gridCol>
                <a:gridCol w="512423">
                  <a:extLst>
                    <a:ext uri="{9D8B030D-6E8A-4147-A177-3AD203B41FA5}">
                      <a16:colId xmlns:a16="http://schemas.microsoft.com/office/drawing/2014/main" val="245363620"/>
                    </a:ext>
                  </a:extLst>
                </a:gridCol>
                <a:gridCol w="512423">
                  <a:extLst>
                    <a:ext uri="{9D8B030D-6E8A-4147-A177-3AD203B41FA5}">
                      <a16:colId xmlns:a16="http://schemas.microsoft.com/office/drawing/2014/main" val="4173441079"/>
                    </a:ext>
                  </a:extLst>
                </a:gridCol>
                <a:gridCol w="1238355">
                  <a:extLst>
                    <a:ext uri="{9D8B030D-6E8A-4147-A177-3AD203B41FA5}">
                      <a16:colId xmlns:a16="http://schemas.microsoft.com/office/drawing/2014/main" val="1337381401"/>
                    </a:ext>
                  </a:extLst>
                </a:gridCol>
                <a:gridCol w="512423">
                  <a:extLst>
                    <a:ext uri="{9D8B030D-6E8A-4147-A177-3AD203B41FA5}">
                      <a16:colId xmlns:a16="http://schemas.microsoft.com/office/drawing/2014/main" val="1317498495"/>
                    </a:ext>
                  </a:extLst>
                </a:gridCol>
                <a:gridCol w="523099">
                  <a:extLst>
                    <a:ext uri="{9D8B030D-6E8A-4147-A177-3AD203B41FA5}">
                      <a16:colId xmlns:a16="http://schemas.microsoft.com/office/drawing/2014/main" val="549292191"/>
                    </a:ext>
                  </a:extLst>
                </a:gridCol>
              </a:tblGrid>
              <a:tr h="954557">
                <a:tc>
                  <a:txBody>
                    <a:bodyPr/>
                    <a:lstStyle/>
                    <a:p>
                      <a:pPr algn="ctr" fontAlgn="t"/>
                      <a:r>
                        <a:rPr lang="en-IN" sz="16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Text</a:t>
                      </a:r>
                      <a:endParaRPr lang="en-IN" sz="16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43" marR="6243" marT="624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6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Negative</a:t>
                      </a:r>
                      <a:endParaRPr lang="en-IN" sz="16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43" marR="6243" marT="624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6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Neutral</a:t>
                      </a:r>
                      <a:endParaRPr lang="en-IN" sz="16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43" marR="6243" marT="624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6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Positive</a:t>
                      </a:r>
                      <a:endParaRPr lang="en-IN" sz="16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43" marR="6243" marT="624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6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Predicted Label</a:t>
                      </a:r>
                      <a:endParaRPr lang="en-IN" sz="16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43" marR="6243" marT="624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6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Date</a:t>
                      </a:r>
                      <a:endParaRPr lang="en-IN" sz="16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43" marR="6243" marT="624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6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Retweets</a:t>
                      </a:r>
                      <a:endParaRPr lang="en-IN" sz="16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43" marR="6243" marT="624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6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Replies</a:t>
                      </a:r>
                      <a:endParaRPr lang="en-IN" sz="16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43" marR="6243" marT="624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6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Likes</a:t>
                      </a:r>
                      <a:endParaRPr lang="en-IN" sz="16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43" marR="6243" marT="624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6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Location</a:t>
                      </a:r>
                      <a:endParaRPr lang="en-IN" sz="16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43" marR="6243" marT="624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6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Followers</a:t>
                      </a:r>
                      <a:endParaRPr lang="en-IN" sz="16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43" marR="6243" marT="624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6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Following</a:t>
                      </a:r>
                      <a:endParaRPr lang="en-IN" sz="16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43" marR="6243" marT="6243" marB="0"/>
                </a:tc>
                <a:extLst>
                  <a:ext uri="{0D108BD9-81ED-4DB2-BD59-A6C34878D82A}">
                    <a16:rowId xmlns:a16="http://schemas.microsoft.com/office/drawing/2014/main" val="1182835336"/>
                  </a:ext>
                </a:extLst>
              </a:tr>
              <a:tr h="639064">
                <a:tc>
                  <a:txBody>
                    <a:bodyPr/>
                    <a:lstStyle/>
                    <a:p>
                      <a:pPr algn="l" fontAlgn="t"/>
                      <a:r>
                        <a:rPr lang="en-GB" sz="1600" b="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chatgpt</a:t>
                      </a:r>
                      <a:r>
                        <a:rPr lang="en-GB" sz="1600" b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is coming for classrooms </a:t>
                      </a:r>
                      <a:r>
                        <a:rPr lang="en-GB" sz="1600" b="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dont</a:t>
                      </a:r>
                      <a:r>
                        <a:rPr lang="en-GB" sz="1600" b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panic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43" marR="6243" marT="6243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600" b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0.02526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43" marR="6243" marT="624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600" b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0.54369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43" marR="6243" marT="624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600" b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0.431049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43" marR="6243" marT="624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600" b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43" marR="6243" marT="624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b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2023-01-26 12:50:09+00:00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43" marR="6243" marT="624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600" b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43" marR="6243" marT="624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600" b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43" marR="6243" marT="624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600" b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43" marR="6243" marT="624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b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Worldwide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43" marR="6243" marT="624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600" b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28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43" marR="6243" marT="624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600" b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135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43" marR="6243" marT="6243" marB="0" anchor="b"/>
                </a:tc>
                <a:extLst>
                  <a:ext uri="{0D108BD9-81ED-4DB2-BD59-A6C34878D82A}">
                    <a16:rowId xmlns:a16="http://schemas.microsoft.com/office/drawing/2014/main" val="2438138781"/>
                  </a:ext>
                </a:extLst>
              </a:tr>
              <a:tr h="639064">
                <a:tc>
                  <a:txBody>
                    <a:bodyPr/>
                    <a:lstStyle/>
                    <a:p>
                      <a:pPr algn="l" fontAlgn="t"/>
                      <a:r>
                        <a:rPr lang="en-IN" sz="1600" b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yes </a:t>
                      </a:r>
                      <a:r>
                        <a:rPr lang="en-IN" sz="1600" b="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chatgpt</a:t>
                      </a:r>
                      <a:r>
                        <a:rPr lang="en-IN" sz="1600" b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gib rare dank </a:t>
                      </a:r>
                      <a:r>
                        <a:rPr lang="en-IN" sz="1600" b="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pepes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43" marR="6243" marT="6243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600" b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0.213241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43" marR="6243" marT="624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600" b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0.404106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43" marR="6243" marT="624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600" b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0.382653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43" marR="6243" marT="624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600" b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43" marR="6243" marT="624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b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2022-12-02 23:29:33+00:00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43" marR="6243" marT="624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600" b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43" marR="6243" marT="624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600" b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43" marR="6243" marT="624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600" b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43" marR="6243" marT="624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b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SF Bay area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43" marR="6243" marT="624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600" b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629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43" marR="6243" marT="624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600" b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462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43" marR="6243" marT="6243" marB="0" anchor="b"/>
                </a:tc>
                <a:extLst>
                  <a:ext uri="{0D108BD9-81ED-4DB2-BD59-A6C34878D82A}">
                    <a16:rowId xmlns:a16="http://schemas.microsoft.com/office/drawing/2014/main" val="847943533"/>
                  </a:ext>
                </a:extLst>
              </a:tr>
              <a:tr h="639064">
                <a:tc>
                  <a:txBody>
                    <a:bodyPr/>
                    <a:lstStyle/>
                    <a:p>
                      <a:pPr algn="l" fontAlgn="t"/>
                      <a:r>
                        <a:rPr lang="en-GB" sz="1600" b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ok </a:t>
                      </a:r>
                      <a:r>
                        <a:rPr lang="en-GB" sz="1600" b="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chatgpt</a:t>
                      </a:r>
                      <a:r>
                        <a:rPr lang="en-GB" sz="1600" b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tell me everything about ceramic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43" marR="6243" marT="6243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600" b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0.155687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43" marR="6243" marT="624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600" b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0.689162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43" marR="6243" marT="624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600" b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0.155151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43" marR="6243" marT="624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600" b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43" marR="6243" marT="624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b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2023-01-23 10:58:13+00:00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43" marR="6243" marT="624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600" b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43" marR="6243" marT="624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600" b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43" marR="6243" marT="624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600" b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43" marR="6243" marT="624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b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Türkiye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43" marR="6243" marT="624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600" b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3731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43" marR="6243" marT="624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600" b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561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43" marR="6243" marT="6243" marB="0" anchor="b"/>
                </a:tc>
                <a:extLst>
                  <a:ext uri="{0D108BD9-81ED-4DB2-BD59-A6C34878D82A}">
                    <a16:rowId xmlns:a16="http://schemas.microsoft.com/office/drawing/2014/main" val="2788284858"/>
                  </a:ext>
                </a:extLst>
              </a:tr>
              <a:tr h="1270051">
                <a:tc>
                  <a:txBody>
                    <a:bodyPr/>
                    <a:lstStyle/>
                    <a:p>
                      <a:pPr algn="l" fontAlgn="t"/>
                      <a:r>
                        <a:rPr lang="en-GB" sz="1600" b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my new project idea use </a:t>
                      </a:r>
                      <a:r>
                        <a:rPr lang="en-GB" sz="1600" b="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chatgpt</a:t>
                      </a:r>
                      <a:r>
                        <a:rPr lang="en-GB" sz="1600" b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to write an entire</a:t>
                      </a:r>
                      <a:br>
                        <a:rPr lang="en-GB" sz="1600" b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GB" sz="1600" b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actor system framework from scratch face with tears of joy.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43" marR="6243" marT="6243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600" b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0.026107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43" marR="6243" marT="624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600" b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0.051919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43" marR="6243" marT="624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600" b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0.921974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43" marR="6243" marT="624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600" b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43" marR="6243" marT="624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b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2022-12-15 10:09:55+00:00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43" marR="6243" marT="624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600" b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43" marR="6243" marT="624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600" b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43" marR="6243" marT="624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600" b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43" marR="6243" marT="624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b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University of Amsterdam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43" marR="6243" marT="624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600" b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191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43" marR="6243" marT="624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600" b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354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43" marR="6243" marT="6243" marB="0" anchor="b"/>
                </a:tc>
                <a:extLst>
                  <a:ext uri="{0D108BD9-81ED-4DB2-BD59-A6C34878D82A}">
                    <a16:rowId xmlns:a16="http://schemas.microsoft.com/office/drawing/2014/main" val="3608627449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ED0C0BBE-42A0-BD41-8310-F3E3E2E370F0}"/>
              </a:ext>
            </a:extLst>
          </p:cNvPr>
          <p:cNvSpPr txBox="1"/>
          <p:nvPr/>
        </p:nvSpPr>
        <p:spPr>
          <a:xfrm>
            <a:off x="471941" y="1828398"/>
            <a:ext cx="1127760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data.head() – Shows the first 5 rows, giving a quick preview of tweet text, sentiment scores, engagement metrics, and user details. Below given are 4 records which are there in output using data.head() method.</a:t>
            </a:r>
          </a:p>
        </p:txBody>
      </p:sp>
    </p:spTree>
    <p:extLst>
      <p:ext uri="{BB962C8B-B14F-4D97-AF65-F5344CB8AC3E}">
        <p14:creationId xmlns:p14="http://schemas.microsoft.com/office/powerpoint/2010/main" val="30388794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BA2826-2011-739A-AA39-3B09C5E0F7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F028E-F50D-F5D6-85B7-BC25F649F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Models, charts and Algorithms used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E0AE8D6D-92C8-7E3C-5175-20EA294834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2452" y="1775156"/>
            <a:ext cx="11168356" cy="42473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Box Plots (Feature Distribution)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– Visualize engagement metrics across sentiment categories, showing median, quartiles, and outliers. Detect variability and influential users. Identify outliers for preprocessing.</a:t>
            </a:r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Heatmaps (Correlation Analysis)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– Display correlation between sentiment labels and engagement metrics. Identify relationships, unexpected correlations, and language complexities.</a:t>
            </a:r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Bar Graphs (Average Sentiment Comparison)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– Compare sentiment scores across categories. Highlight imbalances for preprocessing.</a:t>
            </a:r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Word Clouds (Text Feature Exploration)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– Identify frequent words per sentiment. Guide preprocessing (stop words, hashtags).</a:t>
            </a:r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 startAt="5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Line Graphs (Temporal Analysis)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– Track sentiment trends over time. Detect event-driven shifts.</a:t>
            </a:r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 startAt="5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 startAt="5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Scatter Plots (Relationship Exploration)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– Reveal patterns between sentiment and engagement. Highlight linguistic nuances.</a:t>
            </a:r>
          </a:p>
        </p:txBody>
      </p:sp>
      <p:pic>
        <p:nvPicPr>
          <p:cNvPr id="5" name="Picture 9">
            <a:extLst>
              <a:ext uri="{FF2B5EF4-FFF2-40B4-BE49-F238E27FC236}">
                <a16:creationId xmlns:a16="http://schemas.microsoft.com/office/drawing/2014/main" id="{B0205A5C-0EC2-FD2E-CFD0-AF2A6EA935AF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25000"/>
          </a:blip>
          <a:srcRect/>
          <a:stretch>
            <a:fillRect/>
          </a:stretch>
        </p:blipFill>
        <p:spPr>
          <a:xfrm>
            <a:off x="10418324" y="702156"/>
            <a:ext cx="937934" cy="1066670"/>
          </a:xfrm>
          <a:prstGeom prst="rect">
            <a:avLst/>
          </a:prstGeom>
          <a:effectLst>
            <a:glow rad="228600">
              <a:schemeClr val="accent3">
                <a:satMod val="175000"/>
                <a:alpha val="40000"/>
              </a:schemeClr>
            </a:glow>
            <a:reflection blurRad="6350" stA="50000" endA="300" endPos="55500" dist="50800" dir="5400000" sy="-100000" algn="bl" rotWithShape="0"/>
            <a:softEdge rad="12700"/>
          </a:effectLst>
        </p:spPr>
      </p:pic>
    </p:spTree>
    <p:extLst>
      <p:ext uri="{BB962C8B-B14F-4D97-AF65-F5344CB8AC3E}">
        <p14:creationId xmlns:p14="http://schemas.microsoft.com/office/powerpoint/2010/main" val="4193093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4530AE-73E4-1D03-0704-748739E96A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17AF4C-B056-160A-EB9E-A42F72CBB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Models, charts and Algorithms used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0A82012A-EEC7-2815-884E-65F79E7883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1948" y="1780534"/>
            <a:ext cx="11248103" cy="4524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7.   PCA Graphs (Dimensionality Reduction)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– Visualize high-dimensional data. Identify clusters.</a:t>
            </a:r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 startAt="5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8.   Dendrograms (Hierarchical Clustering)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– Group days by sentiment patterns. Detect trends.</a:t>
            </a:r>
          </a:p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AutoNum type="arabicPeriod" startAt="9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Performance Metric Graphs (Model Evaluation)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– Assess sentiment model performance. Detect biases for ethical AI.</a:t>
            </a:r>
          </a:p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GB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10.  GAN</a:t>
            </a:r>
            <a:r>
              <a:rPr kumimoji="0" lang="en-GB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– Generate new tweets by learning patterns from real data. Improve realism through adversarial training.</a:t>
            </a:r>
          </a:p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GB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GB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11.CNN </a:t>
            </a:r>
            <a:r>
              <a:rPr kumimoji="0" lang="en-GB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– Extract key features from text for sentiment analysis. Enhance accuracy by capturing contextual patterns.</a:t>
            </a: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12.</a:t>
            </a:r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Cat-Boost 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Handles categorical/text data natively with minimal preprocessing. Great for imbalanced sentiment data.</a:t>
            </a:r>
          </a:p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13.XG-Boost – 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Fast, regularized boosting for large datasets. Enhances sentiment accuracy.</a:t>
            </a:r>
          </a:p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14.Light-GBM – 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Fast, Memory efficient boosting for high-dimensional sentiment features.</a:t>
            </a:r>
            <a:endParaRPr lang="en-GB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9">
            <a:extLst>
              <a:ext uri="{FF2B5EF4-FFF2-40B4-BE49-F238E27FC236}">
                <a16:creationId xmlns:a16="http://schemas.microsoft.com/office/drawing/2014/main" id="{22EDB530-A90D-1E9A-609F-FCEE1A422F43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25000"/>
          </a:blip>
          <a:srcRect/>
          <a:stretch>
            <a:fillRect/>
          </a:stretch>
        </p:blipFill>
        <p:spPr>
          <a:xfrm>
            <a:off x="10418324" y="702156"/>
            <a:ext cx="937934" cy="1066670"/>
          </a:xfrm>
          <a:prstGeom prst="rect">
            <a:avLst/>
          </a:prstGeom>
          <a:effectLst>
            <a:glow rad="228600">
              <a:schemeClr val="accent3">
                <a:satMod val="175000"/>
                <a:alpha val="40000"/>
              </a:schemeClr>
            </a:glow>
            <a:reflection blurRad="6350" stA="50000" endA="300" endPos="55500" dist="50800" dir="5400000" sy="-100000" algn="bl" rotWithShape="0"/>
            <a:softEdge rad="12700"/>
          </a:effectLst>
        </p:spPr>
      </p:pic>
    </p:spTree>
    <p:extLst>
      <p:ext uri="{BB962C8B-B14F-4D97-AF65-F5344CB8AC3E}">
        <p14:creationId xmlns:p14="http://schemas.microsoft.com/office/powerpoint/2010/main" val="36548917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4707A0-A0F7-44AA-EB88-91023A5B2A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E4F63-F9A3-43C2-D7FE-A2349ACE8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Histograms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C142F79-4889-ACD2-4EC1-C68D496841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452" y="1818970"/>
            <a:ext cx="11307096" cy="4999702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106D2982-186A-9877-5772-D04F9D54EF83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25000"/>
          </a:blip>
          <a:srcRect/>
          <a:stretch>
            <a:fillRect/>
          </a:stretch>
        </p:blipFill>
        <p:spPr>
          <a:xfrm>
            <a:off x="10418324" y="702156"/>
            <a:ext cx="937934" cy="1066670"/>
          </a:xfrm>
          <a:prstGeom prst="rect">
            <a:avLst/>
          </a:prstGeom>
          <a:effectLst>
            <a:glow rad="228600">
              <a:schemeClr val="accent3">
                <a:satMod val="175000"/>
                <a:alpha val="40000"/>
              </a:schemeClr>
            </a:glow>
            <a:reflection blurRad="6350" stA="50000" endA="300" endPos="55500" dist="50800" dir="5400000" sy="-100000" algn="bl" rotWithShape="0"/>
            <a:softEdge rad="12700"/>
          </a:effectLst>
        </p:spPr>
      </p:pic>
    </p:spTree>
    <p:extLst>
      <p:ext uri="{BB962C8B-B14F-4D97-AF65-F5344CB8AC3E}">
        <p14:creationId xmlns:p14="http://schemas.microsoft.com/office/powerpoint/2010/main" val="16443371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72DD35-17AB-E291-3237-ADFB542FEB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B69B29-25CF-F955-02A6-236C413551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Histograms[Explanation]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41C129B-C787-F511-9996-B1DDED5DBB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283" y="1910573"/>
            <a:ext cx="6872749" cy="4844187"/>
          </a:xfrm>
          <a:prstGeom prst="rect">
            <a:avLst/>
          </a:prstGeom>
        </p:spPr>
      </p:pic>
      <p:pic>
        <p:nvPicPr>
          <p:cNvPr id="3" name="Picture 9">
            <a:extLst>
              <a:ext uri="{FF2B5EF4-FFF2-40B4-BE49-F238E27FC236}">
                <a16:creationId xmlns:a16="http://schemas.microsoft.com/office/drawing/2014/main" id="{4F0CA9B2-B7C9-2935-D5F9-01E20200CFB8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25000"/>
          </a:blip>
          <a:srcRect/>
          <a:stretch>
            <a:fillRect/>
          </a:stretch>
        </p:blipFill>
        <p:spPr>
          <a:xfrm>
            <a:off x="10418324" y="702156"/>
            <a:ext cx="937934" cy="1066670"/>
          </a:xfrm>
          <a:prstGeom prst="rect">
            <a:avLst/>
          </a:prstGeom>
          <a:effectLst>
            <a:glow rad="228600">
              <a:schemeClr val="accent3">
                <a:satMod val="175000"/>
                <a:alpha val="40000"/>
              </a:schemeClr>
            </a:glow>
            <a:reflection blurRad="6350" stA="50000" endA="300" endPos="55500" dist="50800" dir="5400000" sy="-100000" algn="bl" rotWithShape="0"/>
            <a:softEdge rad="12700"/>
          </a:effectLst>
        </p:spPr>
      </p:pic>
      <p:sp>
        <p:nvSpPr>
          <p:cNvPr id="5" name="Rectangle 1">
            <a:extLst>
              <a:ext uri="{FF2B5EF4-FFF2-40B4-BE49-F238E27FC236}">
                <a16:creationId xmlns:a16="http://schemas.microsoft.com/office/drawing/2014/main" id="{4746EA47-3D41-7560-49B3-C95BA8A6AB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4528" y="2209008"/>
            <a:ext cx="4355690" cy="42473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Figure Overview: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The image displays histograms for various features in a dataset, shown in a 3x3 grid.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Sentiment Distribution: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"negative", "neutral", and "positive" show varied, non-uniform distributions.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Predicted Label: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"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predicted_label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" exhibits a highly skewed distribution, suggesting imbalance.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Interaction Metrics: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"retweets", "replies", and "likes" are heavily skewed towards zero.</a:t>
            </a:r>
          </a:p>
        </p:txBody>
      </p:sp>
    </p:spTree>
    <p:extLst>
      <p:ext uri="{BB962C8B-B14F-4D97-AF65-F5344CB8AC3E}">
        <p14:creationId xmlns:p14="http://schemas.microsoft.com/office/powerpoint/2010/main" val="7075307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943A63-02AA-2C30-0258-0AECF4B4FD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CF4A20-9988-A94C-86E0-E97B3F5DC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Boxplot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4140D28-4BB0-BB49-56AD-11313FA6A9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470" y="1828802"/>
            <a:ext cx="11298246" cy="5009534"/>
          </a:xfrm>
          <a:prstGeom prst="rect">
            <a:avLst/>
          </a:prstGeom>
        </p:spPr>
      </p:pic>
      <p:pic>
        <p:nvPicPr>
          <p:cNvPr id="7" name="Picture 9">
            <a:extLst>
              <a:ext uri="{FF2B5EF4-FFF2-40B4-BE49-F238E27FC236}">
                <a16:creationId xmlns:a16="http://schemas.microsoft.com/office/drawing/2014/main" id="{3F75D70E-EDC9-EE8D-C97E-6D0AF5B17BD9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25000"/>
          </a:blip>
          <a:srcRect/>
          <a:stretch>
            <a:fillRect/>
          </a:stretch>
        </p:blipFill>
        <p:spPr>
          <a:xfrm>
            <a:off x="10418324" y="702156"/>
            <a:ext cx="937934" cy="1066670"/>
          </a:xfrm>
          <a:prstGeom prst="rect">
            <a:avLst/>
          </a:prstGeom>
          <a:effectLst>
            <a:glow rad="228600">
              <a:schemeClr val="accent3">
                <a:satMod val="175000"/>
                <a:alpha val="40000"/>
              </a:schemeClr>
            </a:glow>
            <a:reflection blurRad="6350" stA="50000" endA="300" endPos="55500" dist="50800" dir="5400000" sy="-100000" algn="bl" rotWithShape="0"/>
            <a:softEdge rad="12700"/>
          </a:effectLst>
        </p:spPr>
      </p:pic>
    </p:spTree>
    <p:extLst>
      <p:ext uri="{BB962C8B-B14F-4D97-AF65-F5344CB8AC3E}">
        <p14:creationId xmlns:p14="http://schemas.microsoft.com/office/powerpoint/2010/main" val="19954093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9">
            <a:extLst>
              <a:ext uri="{FF2B5EF4-FFF2-40B4-BE49-F238E27FC236}">
                <a16:creationId xmlns:a16="http://schemas.microsoft.com/office/drawing/2014/main" id="{888E7D5B-2C2A-1EDD-9A1F-C274D65456FC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25000"/>
          </a:blip>
          <a:srcRect/>
          <a:stretch>
            <a:fillRect/>
          </a:stretch>
        </p:blipFill>
        <p:spPr>
          <a:xfrm>
            <a:off x="10418324" y="702156"/>
            <a:ext cx="937934" cy="1066670"/>
          </a:xfrm>
          <a:prstGeom prst="rect">
            <a:avLst/>
          </a:prstGeom>
          <a:effectLst>
            <a:glow rad="228600">
              <a:schemeClr val="accent3">
                <a:satMod val="175000"/>
                <a:alpha val="40000"/>
              </a:schemeClr>
            </a:glow>
            <a:reflection blurRad="6350" stA="50000" endA="300" endPos="55500" dist="50800" dir="5400000" sy="-100000" algn="bl" rotWithShape="0"/>
            <a:softEdge rad="1270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88FB6B4-54EB-BBC1-7BFE-12D73EFC9F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DBD921FD-D7C0-2E53-347B-AEDB844C01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2955" y="2039323"/>
            <a:ext cx="11336593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Enhanced Sentiment Analysis &amp; Global Influence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– Advanced NLP improves sentiment accuracy, handling sarcasm and context while analyzing AI-driven discussions and public sentiment trends on social media.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Data-Driven Insights &amp; Ethical AI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– Structured analysis uncovers engagement patterns, relationships, and trends, ensuring fairness through bias detection and responsible AI deployment.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Real-Time Analytics &amp; Future Innovations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– Adaptive AI tracks sentiment shifts, supports real-time trend prediction, and advances ethical, interpretable AI for the future of sentiment analysis and NLP research.</a:t>
            </a:r>
          </a:p>
        </p:txBody>
      </p:sp>
    </p:spTree>
    <p:extLst>
      <p:ext uri="{BB962C8B-B14F-4D97-AF65-F5344CB8AC3E}">
        <p14:creationId xmlns:p14="http://schemas.microsoft.com/office/powerpoint/2010/main" val="13042062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D8D3EC-9011-C289-8F48-78EB43653C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6CA794-FDE5-8ECD-FF07-12CED783F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Boxplot [Explanation]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0B6A799-A8BD-579A-D076-6FFC18C318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724" y="1879533"/>
            <a:ext cx="7395249" cy="479656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9">
            <a:extLst>
              <a:ext uri="{FF2B5EF4-FFF2-40B4-BE49-F238E27FC236}">
                <a16:creationId xmlns:a16="http://schemas.microsoft.com/office/drawing/2014/main" id="{243E3005-6C1A-FE16-8AF6-EAC63EB87A53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25000"/>
          </a:blip>
          <a:srcRect/>
          <a:stretch>
            <a:fillRect/>
          </a:stretch>
        </p:blipFill>
        <p:spPr>
          <a:xfrm>
            <a:off x="10418324" y="702156"/>
            <a:ext cx="937934" cy="1066670"/>
          </a:xfrm>
          <a:prstGeom prst="rect">
            <a:avLst/>
          </a:prstGeom>
          <a:effectLst>
            <a:glow rad="228600">
              <a:schemeClr val="accent3">
                <a:satMod val="175000"/>
                <a:alpha val="40000"/>
              </a:schemeClr>
            </a:glow>
            <a:reflection blurRad="6350" stA="50000" endA="300" endPos="55500" dist="50800" dir="5400000" sy="-100000" algn="bl" rotWithShape="0"/>
            <a:softEdge rad="12700"/>
          </a:effectLst>
        </p:spPr>
      </p:pic>
      <p:sp>
        <p:nvSpPr>
          <p:cNvPr id="6" name="Rectangle 2">
            <a:extLst>
              <a:ext uri="{FF2B5EF4-FFF2-40B4-BE49-F238E27FC236}">
                <a16:creationId xmlns:a16="http://schemas.microsoft.com/office/drawing/2014/main" id="{00B3BF29-F08E-43F5-3E76-D3ABA5B772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55973" y="2265857"/>
            <a:ext cx="3875303" cy="39703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Overall: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Boxplots of numerical tweet features, excluding nulls and outliers, are shown. 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Sentiment: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"negative", "neutral", and "positive" show minimal variability. 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Prediction: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"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predicted_label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" has a narrow distribution. 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Engagement: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"retweets", "replies", and "likes" display very low ranges.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491156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21A5E7-019B-2386-3A75-7A1CFC9F8C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36AF0F-BFCE-ECFC-4AB0-A351F73DD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Boxplot [Explanation]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9">
            <a:extLst>
              <a:ext uri="{FF2B5EF4-FFF2-40B4-BE49-F238E27FC236}">
                <a16:creationId xmlns:a16="http://schemas.microsoft.com/office/drawing/2014/main" id="{D263475F-C048-7380-C2EC-691C28F0A3C2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25000"/>
          </a:blip>
          <a:srcRect/>
          <a:stretch>
            <a:fillRect/>
          </a:stretch>
        </p:blipFill>
        <p:spPr>
          <a:xfrm>
            <a:off x="10418324" y="702156"/>
            <a:ext cx="937934" cy="1066670"/>
          </a:xfrm>
          <a:prstGeom prst="rect">
            <a:avLst/>
          </a:prstGeom>
          <a:effectLst>
            <a:glow rad="228600">
              <a:schemeClr val="accent3">
                <a:satMod val="175000"/>
                <a:alpha val="40000"/>
              </a:schemeClr>
            </a:glow>
            <a:reflection blurRad="6350" stA="50000" endA="300" endPos="55500" dist="50800" dir="5400000" sy="-100000" algn="bl" rotWithShape="0"/>
            <a:softEdge rad="12700"/>
          </a:effec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53D9C364-F9F2-B9BE-C45A-6C0CDE5E4F3E}"/>
              </a:ext>
            </a:extLst>
          </p:cNvPr>
          <p:cNvGrpSpPr/>
          <p:nvPr/>
        </p:nvGrpSpPr>
        <p:grpSpPr>
          <a:xfrm>
            <a:off x="453374" y="1838348"/>
            <a:ext cx="7478391" cy="4938546"/>
            <a:chOff x="453374" y="1838348"/>
            <a:chExt cx="7478391" cy="493854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7E5A961-87D3-C3F9-C5D2-7E5D25BB893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3374" y="1841976"/>
              <a:ext cx="3711085" cy="2444889"/>
            </a:xfrm>
            <a:prstGeom prst="rect">
              <a:avLst/>
            </a:prstGeom>
            <a:ln w="6350">
              <a:solidFill>
                <a:schemeClr val="tx1"/>
              </a:solidFill>
            </a:ln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D583B92-2CD0-AE64-AAC6-6A30606180A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20680" y="1838348"/>
              <a:ext cx="3711085" cy="2444889"/>
            </a:xfrm>
            <a:prstGeom prst="rect">
              <a:avLst/>
            </a:prstGeom>
            <a:ln w="6350">
              <a:solidFill>
                <a:schemeClr val="tx1"/>
              </a:solidFill>
            </a:ln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B8ABB044-4F10-8559-B457-E8848F130A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53374" y="4332005"/>
              <a:ext cx="3711085" cy="2444889"/>
            </a:xfrm>
            <a:prstGeom prst="rect">
              <a:avLst/>
            </a:prstGeom>
            <a:ln w="6350">
              <a:solidFill>
                <a:schemeClr val="tx1"/>
              </a:solidFill>
            </a:ln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6EEB71A1-2274-7476-756E-3209D38B5DD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220704" y="4326410"/>
              <a:ext cx="3711061" cy="2444889"/>
            </a:xfrm>
            <a:prstGeom prst="rect">
              <a:avLst/>
            </a:prstGeom>
            <a:ln w="6350">
              <a:solidFill>
                <a:schemeClr val="tx1"/>
              </a:solidFill>
            </a:ln>
          </p:spPr>
        </p:pic>
      </p:grpSp>
      <p:sp>
        <p:nvSpPr>
          <p:cNvPr id="4" name="Rectangle 1">
            <a:extLst>
              <a:ext uri="{FF2B5EF4-FFF2-40B4-BE49-F238E27FC236}">
                <a16:creationId xmlns:a16="http://schemas.microsoft.com/office/drawing/2014/main" id="{B3E5ABB8-49BF-C540-1784-D3DEDE8DF4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09559" y="1806703"/>
            <a:ext cx="3893574" cy="5078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Sentiment Variability: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"negative" and "positive" show wider distributions than "neutral".</a:t>
            </a:r>
          </a:p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Negative Outlier: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"negative" has an outlier near 1.0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Neutral Median: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"neutral" has a median around 0.5 with a smaller interquartile range.</a:t>
            </a:r>
          </a:p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Positive Skew: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"positive" is slightly right-skewed. 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Predicted Label: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"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predicted_label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" shows a uniform distribution, indicating potential imbalance or categorical data. </a:t>
            </a:r>
          </a:p>
        </p:txBody>
      </p:sp>
    </p:spTree>
    <p:extLst>
      <p:ext uri="{BB962C8B-B14F-4D97-AF65-F5344CB8AC3E}">
        <p14:creationId xmlns:p14="http://schemas.microsoft.com/office/powerpoint/2010/main" val="8130352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D664E4-3272-0213-F5DA-8B0E5BB987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CA1CEE-4F8B-D6CD-7D96-334E673316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implementation: scatter plot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932425-73BC-A7B7-F4EB-0EDBDDBFFA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451" y="1848465"/>
            <a:ext cx="11307097" cy="4699819"/>
          </a:xfrm>
          <a:prstGeom prst="rect">
            <a:avLst/>
          </a:prstGeom>
        </p:spPr>
      </p:pic>
      <p:pic>
        <p:nvPicPr>
          <p:cNvPr id="7" name="Picture 9">
            <a:extLst>
              <a:ext uri="{FF2B5EF4-FFF2-40B4-BE49-F238E27FC236}">
                <a16:creationId xmlns:a16="http://schemas.microsoft.com/office/drawing/2014/main" id="{D18CD229-C37F-7D84-3925-AAB31F8BFE35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25000"/>
          </a:blip>
          <a:srcRect/>
          <a:stretch>
            <a:fillRect/>
          </a:stretch>
        </p:blipFill>
        <p:spPr>
          <a:xfrm>
            <a:off x="10418324" y="702156"/>
            <a:ext cx="937934" cy="1066670"/>
          </a:xfrm>
          <a:prstGeom prst="rect">
            <a:avLst/>
          </a:prstGeom>
          <a:effectLst>
            <a:glow rad="228600">
              <a:schemeClr val="accent3">
                <a:satMod val="175000"/>
                <a:alpha val="40000"/>
              </a:schemeClr>
            </a:glow>
            <a:reflection blurRad="6350" stA="50000" endA="300" endPos="55500" dist="50800" dir="5400000" sy="-100000" algn="bl" rotWithShape="0"/>
            <a:softEdge rad="12700"/>
          </a:effectLst>
        </p:spPr>
      </p:pic>
    </p:spTree>
    <p:extLst>
      <p:ext uri="{BB962C8B-B14F-4D97-AF65-F5344CB8AC3E}">
        <p14:creationId xmlns:p14="http://schemas.microsoft.com/office/powerpoint/2010/main" val="6465543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8D888C-7ADF-48EB-37E8-D6B39AADD2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5F9BF-FEC7-08D9-7C7A-9AB3AA8AC1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implementation: scatter plot[explanation]</a:t>
            </a:r>
            <a:endParaRPr lang="en-IN" sz="2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2BEC0F5-C5F2-02EC-2C54-B53647E648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018" y="1857625"/>
            <a:ext cx="7449945" cy="486764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9">
            <a:extLst>
              <a:ext uri="{FF2B5EF4-FFF2-40B4-BE49-F238E27FC236}">
                <a16:creationId xmlns:a16="http://schemas.microsoft.com/office/drawing/2014/main" id="{434AF79E-89F6-0BEC-327F-B5010507336E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25000"/>
          </a:blip>
          <a:srcRect/>
          <a:stretch>
            <a:fillRect/>
          </a:stretch>
        </p:blipFill>
        <p:spPr>
          <a:xfrm>
            <a:off x="10418324" y="702156"/>
            <a:ext cx="937934" cy="1066670"/>
          </a:xfrm>
          <a:prstGeom prst="rect">
            <a:avLst/>
          </a:prstGeom>
          <a:effectLst>
            <a:glow rad="228600">
              <a:schemeClr val="accent3">
                <a:satMod val="175000"/>
                <a:alpha val="40000"/>
              </a:schemeClr>
            </a:glow>
            <a:reflection blurRad="6350" stA="50000" endA="300" endPos="55500" dist="50800" dir="5400000" sy="-100000" algn="bl" rotWithShape="0"/>
            <a:softEdge rad="12700"/>
          </a:effectLst>
        </p:spPr>
      </p:pic>
      <p:sp>
        <p:nvSpPr>
          <p:cNvPr id="4" name="Rectangle 1">
            <a:extLst>
              <a:ext uri="{FF2B5EF4-FFF2-40B4-BE49-F238E27FC236}">
                <a16:creationId xmlns:a16="http://schemas.microsoft.com/office/drawing/2014/main" id="{4057D12C-5FDC-74F7-0B40-FE9AA867A7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14963" y="2026404"/>
            <a:ext cx="3695845" cy="39703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Relationship Explored: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Scatter plot examines sentiment score vs. likes, categorized by positive, negative, and neutral. 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Correlation Weakness: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Graph shows a weak correlation, with high like counts across all sentiment scores. 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Sentiment Influence: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Likely other factors, not just sentiment, drive likes, revealing complex user engagement. </a:t>
            </a:r>
          </a:p>
        </p:txBody>
      </p:sp>
    </p:spTree>
    <p:extLst>
      <p:ext uri="{BB962C8B-B14F-4D97-AF65-F5344CB8AC3E}">
        <p14:creationId xmlns:p14="http://schemas.microsoft.com/office/powerpoint/2010/main" val="28047626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E19FBB-A821-FC12-7B70-B3BD02BD68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97D14-76A2-72DC-1098-FB5F66ED7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implementation: bar Graph 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2106A3-1ACC-B656-4760-7AA936B412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450" y="1828800"/>
            <a:ext cx="11316930" cy="4327044"/>
          </a:xfrm>
          <a:prstGeom prst="rect">
            <a:avLst/>
          </a:prstGeom>
        </p:spPr>
      </p:pic>
      <p:pic>
        <p:nvPicPr>
          <p:cNvPr id="6" name="Picture 9">
            <a:extLst>
              <a:ext uri="{FF2B5EF4-FFF2-40B4-BE49-F238E27FC236}">
                <a16:creationId xmlns:a16="http://schemas.microsoft.com/office/drawing/2014/main" id="{5D7D499B-FCAF-087E-E08B-60FFDDF04E7A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25000"/>
          </a:blip>
          <a:srcRect/>
          <a:stretch>
            <a:fillRect/>
          </a:stretch>
        </p:blipFill>
        <p:spPr>
          <a:xfrm>
            <a:off x="10418324" y="702156"/>
            <a:ext cx="937934" cy="1066670"/>
          </a:xfrm>
          <a:prstGeom prst="rect">
            <a:avLst/>
          </a:prstGeom>
          <a:effectLst>
            <a:glow rad="228600">
              <a:schemeClr val="accent3">
                <a:satMod val="175000"/>
                <a:alpha val="40000"/>
              </a:schemeClr>
            </a:glow>
            <a:reflection blurRad="6350" stA="50000" endA="300" endPos="55500" dist="50800" dir="5400000" sy="-100000" algn="bl" rotWithShape="0"/>
            <a:softEdge rad="12700"/>
          </a:effectLst>
        </p:spPr>
      </p:pic>
    </p:spTree>
    <p:extLst>
      <p:ext uri="{BB962C8B-B14F-4D97-AF65-F5344CB8AC3E}">
        <p14:creationId xmlns:p14="http://schemas.microsoft.com/office/powerpoint/2010/main" val="32278986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BE1BB4-D134-EAFC-BD10-2F5EC9D440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1AFAD6-BA31-15B5-F54B-323A3F438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implementation: bar Graph</a:t>
            </a:r>
            <a:r>
              <a:rPr lang="en-US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[Explanation]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BE41D5E-98AA-81E7-F148-D0830BCC8D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877" y="1881435"/>
            <a:ext cx="7278842" cy="427440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9">
            <a:extLst>
              <a:ext uri="{FF2B5EF4-FFF2-40B4-BE49-F238E27FC236}">
                <a16:creationId xmlns:a16="http://schemas.microsoft.com/office/drawing/2014/main" id="{022D6966-92E1-E30C-D542-0BC6296CE0AD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25000"/>
          </a:blip>
          <a:srcRect/>
          <a:stretch>
            <a:fillRect/>
          </a:stretch>
        </p:blipFill>
        <p:spPr>
          <a:xfrm>
            <a:off x="10418324" y="702156"/>
            <a:ext cx="937934" cy="1066670"/>
          </a:xfrm>
          <a:prstGeom prst="rect">
            <a:avLst/>
          </a:prstGeom>
          <a:effectLst>
            <a:glow rad="228600">
              <a:schemeClr val="accent3">
                <a:satMod val="175000"/>
                <a:alpha val="40000"/>
              </a:schemeClr>
            </a:glow>
            <a:reflection blurRad="6350" stA="50000" endA="300" endPos="55500" dist="50800" dir="5400000" sy="-100000" algn="bl" rotWithShape="0"/>
            <a:softEdge rad="12700"/>
          </a:effectLst>
        </p:spPr>
      </p:pic>
      <p:sp>
        <p:nvSpPr>
          <p:cNvPr id="4" name="Rectangle 1">
            <a:extLst>
              <a:ext uri="{FF2B5EF4-FFF2-40B4-BE49-F238E27FC236}">
                <a16:creationId xmlns:a16="http://schemas.microsoft.com/office/drawing/2014/main" id="{8D8AE019-3B5D-B43D-C738-8FD2BC4219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41719" y="2310479"/>
            <a:ext cx="3987404" cy="341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Sentiment Averages: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Bar graph shows average sentiment scores for negative, neutral, and positive tweets. 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Score Order: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Neutral tweets have the highest average, followed by positive, with negative near zero.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Polarity Trend: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Visualization compares sentiment polarity, showing a clear increase from negative to neutral to positive tweets. </a:t>
            </a:r>
          </a:p>
        </p:txBody>
      </p:sp>
    </p:spTree>
    <p:extLst>
      <p:ext uri="{BB962C8B-B14F-4D97-AF65-F5344CB8AC3E}">
        <p14:creationId xmlns:p14="http://schemas.microsoft.com/office/powerpoint/2010/main" val="20056851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7A15A8-24A5-33F2-6B49-99FF962B47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5EB02E-4D41-8CF9-CDB0-6CBF6996E7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Correlation Heatmap [Code]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A90C45-29C7-C7A9-D78D-83DCD6AFA9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857" y="1840651"/>
            <a:ext cx="11298859" cy="4948436"/>
          </a:xfrm>
          <a:prstGeom prst="rect">
            <a:avLst/>
          </a:prstGeom>
        </p:spPr>
      </p:pic>
      <p:pic>
        <p:nvPicPr>
          <p:cNvPr id="6" name="Picture 9">
            <a:extLst>
              <a:ext uri="{FF2B5EF4-FFF2-40B4-BE49-F238E27FC236}">
                <a16:creationId xmlns:a16="http://schemas.microsoft.com/office/drawing/2014/main" id="{6AFC7E28-9ED0-BFDB-B530-F53B1B53486F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25000"/>
          </a:blip>
          <a:srcRect/>
          <a:stretch>
            <a:fillRect/>
          </a:stretch>
        </p:blipFill>
        <p:spPr>
          <a:xfrm>
            <a:off x="10418324" y="702156"/>
            <a:ext cx="937934" cy="1066670"/>
          </a:xfrm>
          <a:prstGeom prst="rect">
            <a:avLst/>
          </a:prstGeom>
          <a:effectLst>
            <a:glow rad="228600">
              <a:schemeClr val="accent3">
                <a:satMod val="175000"/>
                <a:alpha val="40000"/>
              </a:schemeClr>
            </a:glow>
            <a:reflection blurRad="6350" stA="50000" endA="300" endPos="55500" dist="50800" dir="5400000" sy="-100000" algn="bl" rotWithShape="0"/>
            <a:softEdge rad="12700"/>
          </a:effectLst>
        </p:spPr>
      </p:pic>
    </p:spTree>
    <p:extLst>
      <p:ext uri="{BB962C8B-B14F-4D97-AF65-F5344CB8AC3E}">
        <p14:creationId xmlns:p14="http://schemas.microsoft.com/office/powerpoint/2010/main" val="14464685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A8EAA2-A0AE-69F2-DEEC-2295A58908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C61F9A-504D-004E-FDB5-19928BE934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1024" y="702156"/>
            <a:ext cx="11029616" cy="1013800"/>
          </a:xfrm>
        </p:spPr>
        <p:txBody>
          <a:bodyPr/>
          <a:lstStyle/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Correlation Heatmap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[Explanation]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3E71E40-15A8-C42E-D829-DB31EA2D0D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811" y="1848006"/>
            <a:ext cx="7325472" cy="496820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9">
            <a:extLst>
              <a:ext uri="{FF2B5EF4-FFF2-40B4-BE49-F238E27FC236}">
                <a16:creationId xmlns:a16="http://schemas.microsoft.com/office/drawing/2014/main" id="{D9C9792A-80FC-B5BC-FA30-B023DC9CE059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25000"/>
          </a:blip>
          <a:srcRect/>
          <a:stretch>
            <a:fillRect/>
          </a:stretch>
        </p:blipFill>
        <p:spPr>
          <a:xfrm>
            <a:off x="10428156" y="702156"/>
            <a:ext cx="937934" cy="1066670"/>
          </a:xfrm>
          <a:prstGeom prst="rect">
            <a:avLst/>
          </a:prstGeom>
          <a:effectLst>
            <a:glow rad="228600">
              <a:schemeClr val="accent3">
                <a:satMod val="175000"/>
                <a:alpha val="40000"/>
              </a:schemeClr>
            </a:glow>
            <a:reflection blurRad="6350" stA="50000" endA="300" endPos="55500" dist="50800" dir="5400000" sy="-100000" algn="bl" rotWithShape="0"/>
            <a:softEdge rad="12700"/>
          </a:effectLst>
        </p:spPr>
      </p:pic>
      <p:sp>
        <p:nvSpPr>
          <p:cNvPr id="4" name="Rectangle 1">
            <a:extLst>
              <a:ext uri="{FF2B5EF4-FFF2-40B4-BE49-F238E27FC236}">
                <a16:creationId xmlns:a16="http://schemas.microsoft.com/office/drawing/2014/main" id="{9F60884E-87AE-E1BB-F845-DC66385543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31611" y="1900876"/>
            <a:ext cx="3991897" cy="42473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Correlation Matrix: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Heatmap visualizes correlations between sentiment labels and engagement metrics from tweet data. 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Color Coding: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Red indicates positive, blue negative, and white no correlation; sentiment labels show moderate negative intercorrelation.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Engagement Correlation: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Retweets, replies, and likes are strongly positively correlated; sentiment-engagement correlations are negligible. </a:t>
            </a:r>
          </a:p>
        </p:txBody>
      </p:sp>
    </p:spTree>
    <p:extLst>
      <p:ext uri="{BB962C8B-B14F-4D97-AF65-F5344CB8AC3E}">
        <p14:creationId xmlns:p14="http://schemas.microsoft.com/office/powerpoint/2010/main" val="42710799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1836FF-096C-1722-4ED5-93D23BFE3F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831A99-6916-005A-A9AB-C5D6418F7B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implementation: line graph 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21C1B1-5DFE-AF16-4FD1-89FA71544A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850" y="1879308"/>
            <a:ext cx="11298865" cy="4727969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6EA6FC99-69DD-7A04-7FB5-4180B3F96F4F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25000"/>
          </a:blip>
          <a:srcRect/>
          <a:stretch>
            <a:fillRect/>
          </a:stretch>
        </p:blipFill>
        <p:spPr>
          <a:xfrm>
            <a:off x="10418324" y="702156"/>
            <a:ext cx="937934" cy="1066670"/>
          </a:xfrm>
          <a:prstGeom prst="rect">
            <a:avLst/>
          </a:prstGeom>
          <a:effectLst>
            <a:glow rad="228600">
              <a:schemeClr val="accent3">
                <a:satMod val="175000"/>
                <a:alpha val="40000"/>
              </a:schemeClr>
            </a:glow>
            <a:reflection blurRad="6350" stA="50000" endA="300" endPos="55500" dist="50800" dir="5400000" sy="-100000" algn="bl" rotWithShape="0"/>
            <a:softEdge rad="12700"/>
          </a:effectLst>
        </p:spPr>
      </p:pic>
    </p:spTree>
    <p:extLst>
      <p:ext uri="{BB962C8B-B14F-4D97-AF65-F5344CB8AC3E}">
        <p14:creationId xmlns:p14="http://schemas.microsoft.com/office/powerpoint/2010/main" val="30759474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653D3A-167F-6F7C-A0CC-1C4D0D7523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B84A1-35E8-F9F1-4E31-1A3FF0481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implementation: line graph [Explanation]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842B57-67CD-1A16-6A01-52CD905842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674" y="1841625"/>
            <a:ext cx="7103499" cy="479514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9">
            <a:extLst>
              <a:ext uri="{FF2B5EF4-FFF2-40B4-BE49-F238E27FC236}">
                <a16:creationId xmlns:a16="http://schemas.microsoft.com/office/drawing/2014/main" id="{6872EEB3-A1B8-80D4-A217-F180E28AD5FE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25000"/>
          </a:blip>
          <a:srcRect/>
          <a:stretch>
            <a:fillRect/>
          </a:stretch>
        </p:blipFill>
        <p:spPr>
          <a:xfrm>
            <a:off x="10418324" y="702156"/>
            <a:ext cx="937934" cy="1066670"/>
          </a:xfrm>
          <a:prstGeom prst="rect">
            <a:avLst/>
          </a:prstGeom>
          <a:effectLst>
            <a:glow rad="228600">
              <a:schemeClr val="accent3">
                <a:satMod val="175000"/>
                <a:alpha val="40000"/>
              </a:schemeClr>
            </a:glow>
            <a:reflection blurRad="6350" stA="50000" endA="300" endPos="55500" dist="50800" dir="5400000" sy="-100000" algn="bl" rotWithShape="0"/>
            <a:softEdge rad="12700"/>
          </a:effectLst>
        </p:spPr>
      </p:pic>
      <p:sp>
        <p:nvSpPr>
          <p:cNvPr id="3" name="Rectangle 1">
            <a:extLst>
              <a:ext uri="{FF2B5EF4-FFF2-40B4-BE49-F238E27FC236}">
                <a16:creationId xmlns:a16="http://schemas.microsoft.com/office/drawing/2014/main" id="{0AF436DC-A6A2-3EBD-2A32-4C8243F650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1173" y="2254040"/>
            <a:ext cx="4193153" cy="39703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Sentiment Over Time: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Line graph shows temporal evolution of negative, neutral, and positive tweets from December 2022 to February 2023.</a:t>
            </a:r>
          </a:p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Neutral Dominance: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Fluctuations exist in all categories, with neutral tweets consistently being the most frequent; positive tweets surge in late January. 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Trend Identification: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Visualization identifies sentiment distribution trends and anomalies over time, potentially linked to real-world events. </a:t>
            </a:r>
          </a:p>
        </p:txBody>
      </p:sp>
    </p:spTree>
    <p:extLst>
      <p:ext uri="{BB962C8B-B14F-4D97-AF65-F5344CB8AC3E}">
        <p14:creationId xmlns:p14="http://schemas.microsoft.com/office/powerpoint/2010/main" val="6450518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AE5DF6-C64D-AE82-5C74-65A36BCBBD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9">
            <a:extLst>
              <a:ext uri="{FF2B5EF4-FFF2-40B4-BE49-F238E27FC236}">
                <a16:creationId xmlns:a16="http://schemas.microsoft.com/office/drawing/2014/main" id="{A5A1012B-3FB5-2E50-08FA-0A8C25C315E5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25000"/>
          </a:blip>
          <a:srcRect/>
          <a:stretch>
            <a:fillRect/>
          </a:stretch>
        </p:blipFill>
        <p:spPr>
          <a:xfrm>
            <a:off x="10418324" y="702156"/>
            <a:ext cx="937934" cy="1066670"/>
          </a:xfrm>
          <a:prstGeom prst="rect">
            <a:avLst/>
          </a:prstGeom>
          <a:effectLst>
            <a:glow rad="228600">
              <a:schemeClr val="accent3">
                <a:satMod val="175000"/>
                <a:alpha val="40000"/>
              </a:schemeClr>
            </a:glow>
            <a:reflection blurRad="6350" stA="50000" endA="300" endPos="55500" dist="50800" dir="5400000" sy="-100000" algn="bl" rotWithShape="0"/>
            <a:softEdge rad="1270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547A8D7-FD16-6A11-CF26-1A772A1E4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About Data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A482FF-E39C-AB98-FC78-87B309D767E2}"/>
              </a:ext>
            </a:extLst>
          </p:cNvPr>
          <p:cNvSpPr txBox="1"/>
          <p:nvPr/>
        </p:nvSpPr>
        <p:spPr>
          <a:xfrm>
            <a:off x="442452" y="2143433"/>
            <a:ext cx="112776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debut of ChatGPT ignited global discussions, showcasing the impact of AI-driven language models and their growing role in society.</a:t>
            </a:r>
          </a:p>
          <a:p>
            <a:pPr algn="just"/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Social media became a hub where users shared diverse perspectives, highlighting ChatGPT’s strengths, limitations, and potential applications.</a:t>
            </a:r>
          </a:p>
          <a:p>
            <a:pPr algn="just"/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Studying these interactions helps uncover sentiment trends, refine AI capabilities, and anticipate future advancements in natural language processing.</a:t>
            </a:r>
          </a:p>
          <a:p>
            <a:pPr algn="just"/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structured dataset, curated from a widely used open-source platform, enhances research by providing cleaned and analysed insights for deeper exploration.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dataset is taken from Kaggle.com[ 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https://www.kaggle.com/datasets/ryosyo0/chatgpt-tweets-sentiment-analysis-clean-data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].</a:t>
            </a:r>
          </a:p>
        </p:txBody>
      </p:sp>
    </p:spTree>
    <p:extLst>
      <p:ext uri="{BB962C8B-B14F-4D97-AF65-F5344CB8AC3E}">
        <p14:creationId xmlns:p14="http://schemas.microsoft.com/office/powerpoint/2010/main" val="11802624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7A9467-3980-BAC4-D928-EB210BF47A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748066-1234-0B05-6224-450C25A2F6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implementation: word cloud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071B63-7343-C051-2B5B-7BE0D640A0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538" y="1848464"/>
            <a:ext cx="11296177" cy="4925964"/>
          </a:xfrm>
          <a:prstGeom prst="rect">
            <a:avLst/>
          </a:prstGeom>
        </p:spPr>
      </p:pic>
      <p:pic>
        <p:nvPicPr>
          <p:cNvPr id="7" name="Picture 9">
            <a:extLst>
              <a:ext uri="{FF2B5EF4-FFF2-40B4-BE49-F238E27FC236}">
                <a16:creationId xmlns:a16="http://schemas.microsoft.com/office/drawing/2014/main" id="{9BE5CFDB-7DA9-FC74-640F-65C110E9D47E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25000"/>
          </a:blip>
          <a:srcRect/>
          <a:stretch>
            <a:fillRect/>
          </a:stretch>
        </p:blipFill>
        <p:spPr>
          <a:xfrm>
            <a:off x="10418324" y="702156"/>
            <a:ext cx="937934" cy="1066670"/>
          </a:xfrm>
          <a:prstGeom prst="rect">
            <a:avLst/>
          </a:prstGeom>
          <a:effectLst>
            <a:glow rad="228600">
              <a:schemeClr val="accent3">
                <a:satMod val="175000"/>
                <a:alpha val="40000"/>
              </a:schemeClr>
            </a:glow>
            <a:reflection blurRad="6350" stA="50000" endA="300" endPos="55500" dist="50800" dir="5400000" sy="-100000" algn="bl" rotWithShape="0"/>
            <a:softEdge rad="12700"/>
          </a:effectLst>
        </p:spPr>
      </p:pic>
    </p:spTree>
    <p:extLst>
      <p:ext uri="{BB962C8B-B14F-4D97-AF65-F5344CB8AC3E}">
        <p14:creationId xmlns:p14="http://schemas.microsoft.com/office/powerpoint/2010/main" val="34980354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1BD9D3-65D9-94F4-3B1D-5AB7F8FA7A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6E10D5-61E3-1452-01BA-5D1CC2056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implementation: word cloud [explanation]</a:t>
            </a:r>
            <a:endParaRPr lang="en-IN" sz="2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B73BBC-51D5-B4A0-01C7-041304A572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284" y="1826696"/>
            <a:ext cx="7600336" cy="482974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9">
            <a:extLst>
              <a:ext uri="{FF2B5EF4-FFF2-40B4-BE49-F238E27FC236}">
                <a16:creationId xmlns:a16="http://schemas.microsoft.com/office/drawing/2014/main" id="{AE1AB3F2-A623-8A78-1F57-02E826C95E03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25000"/>
          </a:blip>
          <a:srcRect/>
          <a:stretch>
            <a:fillRect/>
          </a:stretch>
        </p:blipFill>
        <p:spPr>
          <a:xfrm>
            <a:off x="10418324" y="702156"/>
            <a:ext cx="937934" cy="1066670"/>
          </a:xfrm>
          <a:prstGeom prst="rect">
            <a:avLst/>
          </a:prstGeom>
          <a:effectLst>
            <a:glow rad="228600">
              <a:schemeClr val="accent3">
                <a:satMod val="175000"/>
                <a:alpha val="40000"/>
              </a:schemeClr>
            </a:glow>
            <a:reflection blurRad="6350" stA="50000" endA="300" endPos="55500" dist="50800" dir="5400000" sy="-100000" algn="bl" rotWithShape="0"/>
            <a:softEdge rad="12700"/>
          </a:effectLst>
        </p:spPr>
      </p:pic>
      <p:sp>
        <p:nvSpPr>
          <p:cNvPr id="5" name="Rectangle 1">
            <a:extLst>
              <a:ext uri="{FF2B5EF4-FFF2-40B4-BE49-F238E27FC236}">
                <a16:creationId xmlns:a16="http://schemas.microsoft.com/office/drawing/2014/main" id="{8E8B31E2-3059-7CB3-EB08-5232DBF97B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91948" y="1887883"/>
            <a:ext cx="3647768" cy="4524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Term Frequency Visualization: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Word cloud shows term frequency in ChatGPT-related tweets, with larger words indicating higher prevalence. 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Key Discussion Themes: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Prominent terms like "ChatGPT," "AI," "chat," "ask," and "people" suggest common discussion topics. 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High-Level Overview: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Word cloud provides a broad view of prevalent topics and keywords in the tweet dataset. </a:t>
            </a:r>
          </a:p>
        </p:txBody>
      </p:sp>
    </p:spTree>
    <p:extLst>
      <p:ext uri="{BB962C8B-B14F-4D97-AF65-F5344CB8AC3E}">
        <p14:creationId xmlns:p14="http://schemas.microsoft.com/office/powerpoint/2010/main" val="16023109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11DBAA-70D5-AAD8-F2EE-B64E45E9B6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F85BD-39A9-5E77-7A70-2F8E77810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implementation: Kmeans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5975E07-8896-9FA9-5BBE-FD334FEE7F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284" y="1827818"/>
            <a:ext cx="11297264" cy="5030181"/>
          </a:xfrm>
          <a:prstGeom prst="rect">
            <a:avLst/>
          </a:prstGeom>
        </p:spPr>
      </p:pic>
      <p:pic>
        <p:nvPicPr>
          <p:cNvPr id="7" name="Picture 9">
            <a:extLst>
              <a:ext uri="{FF2B5EF4-FFF2-40B4-BE49-F238E27FC236}">
                <a16:creationId xmlns:a16="http://schemas.microsoft.com/office/drawing/2014/main" id="{43DD15B8-66FA-5F7A-DE46-DB7A41013C06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25000"/>
          </a:blip>
          <a:srcRect/>
          <a:stretch>
            <a:fillRect/>
          </a:stretch>
        </p:blipFill>
        <p:spPr>
          <a:xfrm>
            <a:off x="10418324" y="702156"/>
            <a:ext cx="937934" cy="1066670"/>
          </a:xfrm>
          <a:prstGeom prst="rect">
            <a:avLst/>
          </a:prstGeom>
          <a:effectLst>
            <a:glow rad="228600">
              <a:schemeClr val="accent3">
                <a:satMod val="175000"/>
                <a:alpha val="40000"/>
              </a:schemeClr>
            </a:glow>
            <a:reflection blurRad="6350" stA="50000" endA="300" endPos="55500" dist="50800" dir="5400000" sy="-100000" algn="bl" rotWithShape="0"/>
            <a:softEdge rad="12700"/>
          </a:effectLst>
        </p:spPr>
      </p:pic>
    </p:spTree>
    <p:extLst>
      <p:ext uri="{BB962C8B-B14F-4D97-AF65-F5344CB8AC3E}">
        <p14:creationId xmlns:p14="http://schemas.microsoft.com/office/powerpoint/2010/main" val="19025337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E50256-636D-7F61-EA25-B4F60CD59E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CF336-0EC5-65E8-A0BF-5D8675C93B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implementation: Kmeans[Explanation]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F5278E-C309-F0BF-74F4-469A52D1FE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284" y="1848417"/>
            <a:ext cx="7177548" cy="476869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9">
            <a:extLst>
              <a:ext uri="{FF2B5EF4-FFF2-40B4-BE49-F238E27FC236}">
                <a16:creationId xmlns:a16="http://schemas.microsoft.com/office/drawing/2014/main" id="{25F2E4E8-1565-71F8-A502-624C59028B2D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25000"/>
          </a:blip>
          <a:srcRect/>
          <a:stretch>
            <a:fillRect/>
          </a:stretch>
        </p:blipFill>
        <p:spPr>
          <a:xfrm>
            <a:off x="10418324" y="702156"/>
            <a:ext cx="937934" cy="1066670"/>
          </a:xfrm>
          <a:prstGeom prst="rect">
            <a:avLst/>
          </a:prstGeom>
          <a:effectLst>
            <a:glow rad="228600">
              <a:schemeClr val="accent3">
                <a:satMod val="175000"/>
                <a:alpha val="40000"/>
              </a:schemeClr>
            </a:glow>
            <a:reflection blurRad="6350" stA="50000" endA="300" endPos="55500" dist="50800" dir="5400000" sy="-100000" algn="bl" rotWithShape="0"/>
            <a:softEdge rad="12700"/>
          </a:effectLst>
        </p:spPr>
      </p:pic>
      <p:sp>
        <p:nvSpPr>
          <p:cNvPr id="7" name="Rectangle 1">
            <a:extLst>
              <a:ext uri="{FF2B5EF4-FFF2-40B4-BE49-F238E27FC236}">
                <a16:creationId xmlns:a16="http://schemas.microsoft.com/office/drawing/2014/main" id="{3FFD674A-7DBB-523E-32FE-1BB5E026AE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39665" y="2026404"/>
            <a:ext cx="4100052" cy="39703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Sentiment Clusters: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Scatter plot shows tweet sentiment clusters based on negative and positive scores, colored by dominant sentiment. 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Category Separation: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Distinct clusters represent "Mostly Negative," "Balanced Neutral," and "Mostly Positive" sentiments. 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Utility Highlighted: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Visualization shows the usefulness of negative and positive scores for tweet categorization and analysis. </a:t>
            </a:r>
          </a:p>
        </p:txBody>
      </p:sp>
    </p:spTree>
    <p:extLst>
      <p:ext uri="{BB962C8B-B14F-4D97-AF65-F5344CB8AC3E}">
        <p14:creationId xmlns:p14="http://schemas.microsoft.com/office/powerpoint/2010/main" val="29903003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F3E2F3-2E54-A25D-1E98-B9A8B69F8D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B641F-5D3A-B1B5-5D43-3738002A9A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implementation: Cat Boost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9">
            <a:extLst>
              <a:ext uri="{FF2B5EF4-FFF2-40B4-BE49-F238E27FC236}">
                <a16:creationId xmlns:a16="http://schemas.microsoft.com/office/drawing/2014/main" id="{2B9305C1-6C70-4B80-1AAD-A03F1C1046B9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25000"/>
          </a:blip>
          <a:srcRect/>
          <a:stretch>
            <a:fillRect/>
          </a:stretch>
        </p:blipFill>
        <p:spPr>
          <a:xfrm>
            <a:off x="10418324" y="702156"/>
            <a:ext cx="937934" cy="1066670"/>
          </a:xfrm>
          <a:prstGeom prst="rect">
            <a:avLst/>
          </a:prstGeom>
          <a:effectLst>
            <a:glow rad="228600">
              <a:schemeClr val="accent3">
                <a:satMod val="175000"/>
                <a:alpha val="40000"/>
              </a:schemeClr>
            </a:glow>
            <a:reflection blurRad="6350" stA="50000" endA="300" endPos="55500" dist="50800" dir="5400000" sy="-100000" algn="bl" rotWithShape="0"/>
            <a:softEdge rad="1270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2912B63-7500-5B8E-5DB1-6CDD26DFEF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286" y="1820774"/>
            <a:ext cx="8223766" cy="5017561"/>
          </a:xfrm>
          <a:prstGeom prst="rect">
            <a:avLst/>
          </a:prstGeom>
        </p:spPr>
      </p:pic>
      <p:sp>
        <p:nvSpPr>
          <p:cNvPr id="12" name="Rectangle 1">
            <a:extLst>
              <a:ext uri="{FF2B5EF4-FFF2-40B4-BE49-F238E27FC236}">
                <a16:creationId xmlns:a16="http://schemas.microsoft.com/office/drawing/2014/main" id="{B9F9BEA6-AF1A-6A89-9C28-D9C9C90C9B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80206" y="1983855"/>
            <a:ext cx="2830602" cy="341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Preprocessing Transformer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converts key columns to numeric, drops text/date/location, handles missing values.</a:t>
            </a:r>
          </a:p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Non-numeric columns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are identified and removed.</a:t>
            </a:r>
          </a:p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Data split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into features and target for training.</a:t>
            </a:r>
          </a:p>
        </p:txBody>
      </p:sp>
    </p:spTree>
    <p:extLst>
      <p:ext uri="{BB962C8B-B14F-4D97-AF65-F5344CB8AC3E}">
        <p14:creationId xmlns:p14="http://schemas.microsoft.com/office/powerpoint/2010/main" val="40399906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360C92-ED6D-A29B-BB58-9EEC755ACE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835BA8-62A9-93B3-E83E-A80E14EF2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implementation: Cat boost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9">
            <a:extLst>
              <a:ext uri="{FF2B5EF4-FFF2-40B4-BE49-F238E27FC236}">
                <a16:creationId xmlns:a16="http://schemas.microsoft.com/office/drawing/2014/main" id="{1EC8CFB7-A6A0-BE49-FD24-5A5C18CD8DF6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25000"/>
          </a:blip>
          <a:srcRect/>
          <a:stretch>
            <a:fillRect/>
          </a:stretch>
        </p:blipFill>
        <p:spPr>
          <a:xfrm>
            <a:off x="10418324" y="702156"/>
            <a:ext cx="937934" cy="1066670"/>
          </a:xfrm>
          <a:prstGeom prst="rect">
            <a:avLst/>
          </a:prstGeom>
          <a:effectLst>
            <a:glow rad="228600">
              <a:schemeClr val="accent3">
                <a:satMod val="175000"/>
                <a:alpha val="40000"/>
              </a:schemeClr>
            </a:glow>
            <a:reflection blurRad="6350" stA="50000" endA="300" endPos="55500" dist="50800" dir="5400000" sy="-100000" algn="bl" rotWithShape="0"/>
            <a:softEdge rad="127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3C1157B-2E24-05F0-1468-5508423761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359" y="1814422"/>
            <a:ext cx="8011643" cy="503374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5FA1D6A-99C7-B779-0E1E-1920D6412DFE}"/>
              </a:ext>
            </a:extLst>
          </p:cNvPr>
          <p:cNvSpPr txBox="1"/>
          <p:nvPr/>
        </p:nvSpPr>
        <p:spPr>
          <a:xfrm>
            <a:off x="8450002" y="1814422"/>
            <a:ext cx="3303639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Trains the pipeline using training data with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pipeline.fit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Generates predictions and probabilities for the test set.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Evaluates performance using metrics like accuracy, ROC-AUC, MAE, MSE, R², and prints results.</a:t>
            </a:r>
          </a:p>
        </p:txBody>
      </p:sp>
    </p:spTree>
    <p:extLst>
      <p:ext uri="{BB962C8B-B14F-4D97-AF65-F5344CB8AC3E}">
        <p14:creationId xmlns:p14="http://schemas.microsoft.com/office/powerpoint/2010/main" val="42399502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5831E4-9AA8-3FC6-15E3-068132E63D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0FEAF5-EEB3-EC04-80CE-8DD0C0D985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implementation: Cat boost[Output]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9">
            <a:extLst>
              <a:ext uri="{FF2B5EF4-FFF2-40B4-BE49-F238E27FC236}">
                <a16:creationId xmlns:a16="http://schemas.microsoft.com/office/drawing/2014/main" id="{805E430E-71BE-44B6-12B6-06CD2678129D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25000"/>
          </a:blip>
          <a:srcRect/>
          <a:stretch>
            <a:fillRect/>
          </a:stretch>
        </p:blipFill>
        <p:spPr>
          <a:xfrm>
            <a:off x="10418324" y="702156"/>
            <a:ext cx="937934" cy="1066670"/>
          </a:xfrm>
          <a:prstGeom prst="rect">
            <a:avLst/>
          </a:prstGeom>
          <a:effectLst>
            <a:glow rad="228600">
              <a:schemeClr val="accent3">
                <a:satMod val="175000"/>
                <a:alpha val="40000"/>
              </a:schemeClr>
            </a:glow>
            <a:reflection blurRad="6350" stA="50000" endA="300" endPos="55500" dist="50800" dir="5400000" sy="-100000" algn="bl" rotWithShape="0"/>
            <a:softEdge rad="1270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D43F810-BD8D-59A3-41FA-8A9F30DF94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884" y="1842858"/>
            <a:ext cx="8685620" cy="495369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A3CF751-C664-762F-0BF9-FC4642D8FD66}"/>
              </a:ext>
            </a:extLst>
          </p:cNvPr>
          <p:cNvSpPr txBox="1"/>
          <p:nvPr/>
        </p:nvSpPr>
        <p:spPr>
          <a:xfrm>
            <a:off x="9114504" y="1918143"/>
            <a:ext cx="2648612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achieved </a:t>
            </a:r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83% accuracy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0.88 ROC-AUC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showing strong overall performance.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 2 was predicted well (F1: 0.88), but Class 1 had low recall (0.58).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Probabilities correctly reflect confidence in Class 2.</a:t>
            </a:r>
          </a:p>
        </p:txBody>
      </p:sp>
    </p:spTree>
    <p:extLst>
      <p:ext uri="{BB962C8B-B14F-4D97-AF65-F5344CB8AC3E}">
        <p14:creationId xmlns:p14="http://schemas.microsoft.com/office/powerpoint/2010/main" val="11283653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987A36-8272-BCA9-2EFD-0827221E2E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338069-DC14-A51D-0061-129B1B6B41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implementation: Pca [ all 3 sentiments ]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9">
            <a:extLst>
              <a:ext uri="{FF2B5EF4-FFF2-40B4-BE49-F238E27FC236}">
                <a16:creationId xmlns:a16="http://schemas.microsoft.com/office/drawing/2014/main" id="{009B7324-F84C-E7B5-68A0-E379A427D516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25000"/>
          </a:blip>
          <a:srcRect/>
          <a:stretch>
            <a:fillRect/>
          </a:stretch>
        </p:blipFill>
        <p:spPr>
          <a:xfrm>
            <a:off x="10418324" y="702156"/>
            <a:ext cx="937934" cy="1066670"/>
          </a:xfrm>
          <a:prstGeom prst="rect">
            <a:avLst/>
          </a:prstGeom>
          <a:effectLst>
            <a:glow rad="228600">
              <a:schemeClr val="accent3">
                <a:satMod val="175000"/>
                <a:alpha val="40000"/>
              </a:schemeClr>
            </a:glow>
            <a:reflection blurRad="6350" stA="50000" endA="300" endPos="55500" dist="50800" dir="5400000" sy="-100000" algn="bl" rotWithShape="0"/>
            <a:softEdge rad="127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5302366-B14A-74D9-1BDF-C581A6E337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885" y="1842630"/>
            <a:ext cx="7721889" cy="501536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61F5151-6557-64C8-1612-84FD318AD013}"/>
              </a:ext>
            </a:extLst>
          </p:cNvPr>
          <p:cNvSpPr txBox="1"/>
          <p:nvPr/>
        </p:nvSpPr>
        <p:spPr>
          <a:xfrm>
            <a:off x="8190279" y="2554295"/>
            <a:ext cx="356283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PCA model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reduces </a:t>
            </a:r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three sentiment features (negative, neutral, positive) to two principal components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Data is </a:t>
            </a:r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standardized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</a:t>
            </a:r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missing values are filled with the mean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</a:t>
            </a:r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scatter plot visualizes variance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aiding sentiment classification. </a:t>
            </a:r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Explained variance ratios indicate feature importance.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39871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C16770-ACCB-5BA6-3481-6CE45F7343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560F4E-C6CB-5E29-3C01-9518E56855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implementation: Pca [ all 3 sentiments output]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CF8C76-4AF0-AD40-9038-8856C3422D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772" y="1838634"/>
            <a:ext cx="6843764" cy="4945624"/>
          </a:xfrm>
          <a:prstGeom prst="rect">
            <a:avLst/>
          </a:prstGeom>
        </p:spPr>
      </p:pic>
      <p:pic>
        <p:nvPicPr>
          <p:cNvPr id="6" name="Picture 9">
            <a:extLst>
              <a:ext uri="{FF2B5EF4-FFF2-40B4-BE49-F238E27FC236}">
                <a16:creationId xmlns:a16="http://schemas.microsoft.com/office/drawing/2014/main" id="{5B1B6D0F-D1D5-B8EB-2E74-58759091A1B2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25000"/>
          </a:blip>
          <a:srcRect/>
          <a:stretch>
            <a:fillRect/>
          </a:stretch>
        </p:blipFill>
        <p:spPr>
          <a:xfrm>
            <a:off x="10418324" y="702156"/>
            <a:ext cx="937934" cy="1066670"/>
          </a:xfrm>
          <a:prstGeom prst="rect">
            <a:avLst/>
          </a:prstGeom>
          <a:effectLst>
            <a:glow rad="228600">
              <a:schemeClr val="accent3">
                <a:satMod val="175000"/>
                <a:alpha val="40000"/>
              </a:schemeClr>
            </a:glow>
            <a:reflection blurRad="6350" stA="50000" endA="300" endPos="55500" dist="50800" dir="5400000" sy="-100000" algn="bl" rotWithShape="0"/>
            <a:softEdge rad="12700"/>
          </a:effectLst>
        </p:spPr>
      </p:pic>
      <p:sp>
        <p:nvSpPr>
          <p:cNvPr id="5" name="Rectangle 1">
            <a:extLst>
              <a:ext uri="{FF2B5EF4-FFF2-40B4-BE49-F238E27FC236}">
                <a16:creationId xmlns:a16="http://schemas.microsoft.com/office/drawing/2014/main" id="{CB3629D6-2A57-D14F-8065-A4D516A1EA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95536" y="2141225"/>
            <a:ext cx="4444692" cy="341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PCA Visualization: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PCA graph visualizes tweets in a 2D space defined by principal components PC1 and PC2. 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Variance Display: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Plot shows tweet distribution along these components, each axis representing explained variance. 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Data Structure Insight: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Visualization helps understand data structure and identify clusters in a lower-dimensional space. </a:t>
            </a:r>
          </a:p>
        </p:txBody>
      </p:sp>
    </p:spTree>
    <p:extLst>
      <p:ext uri="{BB962C8B-B14F-4D97-AF65-F5344CB8AC3E}">
        <p14:creationId xmlns:p14="http://schemas.microsoft.com/office/powerpoint/2010/main" val="170214782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33FB96-4FB3-0F52-97E8-31FFA1C333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0754D8-37F8-5D8A-8150-0015920C6F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implementation: Dendrogram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DD636572-3C33-59CF-C2E6-27200C7D4D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02549" y="2209484"/>
            <a:ext cx="3838936" cy="42473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Dendrogram visualizes hierarchical clustering of daily aggregated tweet metrics (sentiment, likes, retweets). X-axis: date; Y-axis: cluster distance.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Reveals date groupings based on metric similarity. Closer branches = greater similarity in daily tweet activity.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Provides insights into temporal patterns and relationships, highlighting periods with similar sentiment or engagement.</a:t>
            </a:r>
          </a:p>
        </p:txBody>
      </p:sp>
      <p:pic>
        <p:nvPicPr>
          <p:cNvPr id="4" name="Picture 9">
            <a:extLst>
              <a:ext uri="{FF2B5EF4-FFF2-40B4-BE49-F238E27FC236}">
                <a16:creationId xmlns:a16="http://schemas.microsoft.com/office/drawing/2014/main" id="{8E32585F-CF7F-3B41-29B7-4029738AC9DD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25000"/>
          </a:blip>
          <a:srcRect/>
          <a:stretch>
            <a:fillRect/>
          </a:stretch>
        </p:blipFill>
        <p:spPr>
          <a:xfrm>
            <a:off x="10418324" y="702156"/>
            <a:ext cx="937934" cy="1066670"/>
          </a:xfrm>
          <a:prstGeom prst="rect">
            <a:avLst/>
          </a:prstGeom>
          <a:effectLst>
            <a:glow rad="228600">
              <a:schemeClr val="accent3">
                <a:satMod val="175000"/>
                <a:alpha val="40000"/>
              </a:schemeClr>
            </a:glow>
            <a:reflection blurRad="6350" stA="50000" endA="300" endPos="55500" dist="50800" dir="5400000" sy="-100000" algn="bl" rotWithShape="0"/>
            <a:softEdge rad="1270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979B097-2560-9948-827E-2152A580D2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515" y="1827951"/>
            <a:ext cx="7440433" cy="5010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3860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96A8B2-DB11-B036-FB9B-82CB332072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 definition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22B863-4919-01A6-3F5E-4912C28D68E9}"/>
              </a:ext>
            </a:extLst>
          </p:cNvPr>
          <p:cNvSpPr txBox="1"/>
          <p:nvPr/>
        </p:nvSpPr>
        <p:spPr>
          <a:xfrm>
            <a:off x="432619" y="2480645"/>
            <a:ext cx="1132676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Analysing sentiment from vast social media data requires rigorous preprocessing to remove inconsistencies, normalize text, and structure insights for meaningful interpretation.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Advanced NLP techniques must navigate linguistic nuances, sarcasm, and contextual dependencies to ensure accurate sentiment classification.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 scalable, data-driven approach is essential for real-time analysis, trend detection, and ethical AI-driven decision-making.</a:t>
            </a:r>
          </a:p>
        </p:txBody>
      </p:sp>
      <p:pic>
        <p:nvPicPr>
          <p:cNvPr id="4" name="Picture 9">
            <a:extLst>
              <a:ext uri="{FF2B5EF4-FFF2-40B4-BE49-F238E27FC236}">
                <a16:creationId xmlns:a16="http://schemas.microsoft.com/office/drawing/2014/main" id="{5344395F-47F2-EC1D-F690-8976DDDA0617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25000"/>
          </a:blip>
          <a:srcRect/>
          <a:stretch>
            <a:fillRect/>
          </a:stretch>
        </p:blipFill>
        <p:spPr>
          <a:xfrm>
            <a:off x="10418324" y="702156"/>
            <a:ext cx="937934" cy="1066670"/>
          </a:xfrm>
          <a:prstGeom prst="rect">
            <a:avLst/>
          </a:prstGeom>
          <a:effectLst>
            <a:glow rad="228600">
              <a:schemeClr val="accent3">
                <a:satMod val="175000"/>
                <a:alpha val="40000"/>
              </a:schemeClr>
            </a:glow>
            <a:reflection blurRad="6350" stA="50000" endA="300" endPos="55500" dist="50800" dir="5400000" sy="-100000" algn="bl" rotWithShape="0"/>
            <a:softEdge rad="12700"/>
          </a:effectLst>
        </p:spPr>
      </p:pic>
    </p:spTree>
    <p:extLst>
      <p:ext uri="{BB962C8B-B14F-4D97-AF65-F5344CB8AC3E}">
        <p14:creationId xmlns:p14="http://schemas.microsoft.com/office/powerpoint/2010/main" val="2772854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40DC22-B039-F57F-48A1-1887D75DF2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E839A8-2019-DBA3-6122-42B57E8757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implementation: Dendrogram output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9">
            <a:extLst>
              <a:ext uri="{FF2B5EF4-FFF2-40B4-BE49-F238E27FC236}">
                <a16:creationId xmlns:a16="http://schemas.microsoft.com/office/drawing/2014/main" id="{6534B82E-F153-6086-6EE4-BF4FBA3B8362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25000"/>
          </a:blip>
          <a:srcRect/>
          <a:stretch>
            <a:fillRect/>
          </a:stretch>
        </p:blipFill>
        <p:spPr>
          <a:xfrm>
            <a:off x="10418324" y="702156"/>
            <a:ext cx="937934" cy="1066670"/>
          </a:xfrm>
          <a:prstGeom prst="rect">
            <a:avLst/>
          </a:prstGeom>
          <a:effectLst>
            <a:glow rad="228600">
              <a:schemeClr val="accent3">
                <a:satMod val="175000"/>
                <a:alpha val="40000"/>
              </a:schemeClr>
            </a:glow>
            <a:reflection blurRad="6350" stA="50000" endA="300" endPos="55500" dist="50800" dir="5400000" sy="-100000" algn="bl" rotWithShape="0"/>
            <a:softEdge rad="12700"/>
          </a:effectLst>
        </p:spPr>
      </p:pic>
      <p:sp>
        <p:nvSpPr>
          <p:cNvPr id="16" name="Rectangle 2">
            <a:extLst>
              <a:ext uri="{FF2B5EF4-FFF2-40B4-BE49-F238E27FC236}">
                <a16:creationId xmlns:a16="http://schemas.microsoft.com/office/drawing/2014/main" id="{6817CACA-37B9-4C04-C1EF-D83CB3A91F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83329" y="1738836"/>
            <a:ext cx="2698954" cy="5078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Dendrogram Visualization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– Displays tweet clusters based on date, helping analyze activity patterns.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Similarity Insight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– Lower branch heights indicate closely related tweet clusters.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Temporal Patterns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– Identifies trends over time by grouping similar-activity periods, revealing behavioral insights.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E9F1FC-499A-0BF0-D4B1-83E49B43E9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477" y="1837654"/>
            <a:ext cx="9016180" cy="4997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3385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962617-9668-4CA3-DD79-D53AED00DF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93F19B-9FF0-F9F6-5CEF-645D46F1C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implementation: Heatmap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A4A249-DA6C-7ACD-0021-2B5B35914A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452" y="1827818"/>
            <a:ext cx="11307097" cy="4808955"/>
          </a:xfrm>
          <a:prstGeom prst="rect">
            <a:avLst/>
          </a:prstGeom>
        </p:spPr>
      </p:pic>
      <p:pic>
        <p:nvPicPr>
          <p:cNvPr id="7" name="Picture 9">
            <a:extLst>
              <a:ext uri="{FF2B5EF4-FFF2-40B4-BE49-F238E27FC236}">
                <a16:creationId xmlns:a16="http://schemas.microsoft.com/office/drawing/2014/main" id="{109C3088-5438-3E94-5EEF-D30A015FC80C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25000"/>
          </a:blip>
          <a:srcRect/>
          <a:stretch>
            <a:fillRect/>
          </a:stretch>
        </p:blipFill>
        <p:spPr>
          <a:xfrm>
            <a:off x="10418324" y="702156"/>
            <a:ext cx="937934" cy="1066670"/>
          </a:xfrm>
          <a:prstGeom prst="rect">
            <a:avLst/>
          </a:prstGeom>
          <a:effectLst>
            <a:glow rad="228600">
              <a:schemeClr val="accent3">
                <a:satMod val="175000"/>
                <a:alpha val="40000"/>
              </a:schemeClr>
            </a:glow>
            <a:reflection blurRad="6350" stA="50000" endA="300" endPos="55500" dist="50800" dir="5400000" sy="-100000" algn="bl" rotWithShape="0"/>
            <a:softEdge rad="12700"/>
          </a:effectLst>
        </p:spPr>
      </p:pic>
    </p:spTree>
    <p:extLst>
      <p:ext uri="{BB962C8B-B14F-4D97-AF65-F5344CB8AC3E}">
        <p14:creationId xmlns:p14="http://schemas.microsoft.com/office/powerpoint/2010/main" val="336321083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3BE998-7095-2D73-E2B6-CDE63BB61F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6BF19F-C124-433B-DFD8-397EA6A8B3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implementation: Heatmap[explanation]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B6502B-7793-A0D7-FC27-2D0BE8BABA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053" y="1836445"/>
            <a:ext cx="5591955" cy="4915586"/>
          </a:xfrm>
          <a:prstGeom prst="rect">
            <a:avLst/>
          </a:prstGeom>
        </p:spPr>
      </p:pic>
      <p:pic>
        <p:nvPicPr>
          <p:cNvPr id="3" name="Picture 9">
            <a:extLst>
              <a:ext uri="{FF2B5EF4-FFF2-40B4-BE49-F238E27FC236}">
                <a16:creationId xmlns:a16="http://schemas.microsoft.com/office/drawing/2014/main" id="{F3FF9187-934F-AF37-A05F-D655C9AAFF0B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25000"/>
          </a:blip>
          <a:srcRect/>
          <a:stretch>
            <a:fillRect/>
          </a:stretch>
        </p:blipFill>
        <p:spPr>
          <a:xfrm>
            <a:off x="10418324" y="702156"/>
            <a:ext cx="937934" cy="1066670"/>
          </a:xfrm>
          <a:prstGeom prst="rect">
            <a:avLst/>
          </a:prstGeom>
          <a:effectLst>
            <a:glow rad="228600">
              <a:schemeClr val="accent3">
                <a:satMod val="175000"/>
                <a:alpha val="40000"/>
              </a:schemeClr>
            </a:glow>
            <a:reflection blurRad="6350" stA="50000" endA="300" endPos="55500" dist="50800" dir="5400000" sy="-100000" algn="bl" rotWithShape="0"/>
            <a:softEdge rad="12700"/>
          </a:effectLst>
        </p:spPr>
      </p:pic>
      <p:sp>
        <p:nvSpPr>
          <p:cNvPr id="4" name="Rectangle 1">
            <a:extLst>
              <a:ext uri="{FF2B5EF4-FFF2-40B4-BE49-F238E27FC236}">
                <a16:creationId xmlns:a16="http://schemas.microsoft.com/office/drawing/2014/main" id="{1C20B615-639C-F42E-85F3-43F3801F85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86168" y="2284586"/>
            <a:ext cx="5660779" cy="313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Correlation Visualization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– Displays relationships between sentiment labels (negative, neutral, positive) using color intensity.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Positive &amp; Negative Correlation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– Red indicates positive correlation, blue represents negative, and white shows no correlation.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Sentiment Interrelations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– Negative and positive sentiments exhibit expected negative correlation, revealing sentiment distribution patterns.</a:t>
            </a:r>
          </a:p>
        </p:txBody>
      </p:sp>
    </p:spTree>
    <p:extLst>
      <p:ext uri="{BB962C8B-B14F-4D97-AF65-F5344CB8AC3E}">
        <p14:creationId xmlns:p14="http://schemas.microsoft.com/office/powerpoint/2010/main" val="399538309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640D0B-2B75-9B43-BD74-804C4BF9D5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EBF02-B5EB-8AEF-AEE3-C2A87A51BE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implementation: CNN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9">
            <a:extLst>
              <a:ext uri="{FF2B5EF4-FFF2-40B4-BE49-F238E27FC236}">
                <a16:creationId xmlns:a16="http://schemas.microsoft.com/office/drawing/2014/main" id="{CB073FF4-61C9-41DD-AA52-0BA45D5F805D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25000"/>
          </a:blip>
          <a:srcRect/>
          <a:stretch>
            <a:fillRect/>
          </a:stretch>
        </p:blipFill>
        <p:spPr>
          <a:xfrm>
            <a:off x="10418324" y="702156"/>
            <a:ext cx="937934" cy="1066670"/>
          </a:xfrm>
          <a:prstGeom prst="rect">
            <a:avLst/>
          </a:prstGeom>
          <a:effectLst>
            <a:glow rad="228600">
              <a:schemeClr val="accent3">
                <a:satMod val="175000"/>
                <a:alpha val="40000"/>
              </a:schemeClr>
            </a:glow>
            <a:reflection blurRad="6350" stA="50000" endA="300" endPos="55500" dist="50800" dir="5400000" sy="-100000" algn="bl" rotWithShape="0"/>
            <a:softEdge rad="12700"/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6047733-C184-E326-C9CE-A6E927D1F235}"/>
              </a:ext>
            </a:extLst>
          </p:cNvPr>
          <p:cNvSpPr txBox="1"/>
          <p:nvPr/>
        </p:nvSpPr>
        <p:spPr>
          <a:xfrm>
            <a:off x="8927689" y="1869804"/>
            <a:ext cx="2812027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code trains a 1D CNN for multiclass sentiment classification.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loads data, preprocesses it, builds the model, compiles it, and trains it for one epoch.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Finally, it evaluates the model's performance.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2C4C36-DA71-108D-B83D-C69346D7E4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452" y="1768826"/>
            <a:ext cx="8475405" cy="5069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99609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91CC0B-9480-33B2-05CA-23E6D942BC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5F7CD5-02B5-E7D1-E3C7-346EF03ACC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implementation: CNN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9">
            <a:extLst>
              <a:ext uri="{FF2B5EF4-FFF2-40B4-BE49-F238E27FC236}">
                <a16:creationId xmlns:a16="http://schemas.microsoft.com/office/drawing/2014/main" id="{DA963EDB-2EAA-6D19-1515-8BF132AF2D4F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25000"/>
          </a:blip>
          <a:srcRect/>
          <a:stretch>
            <a:fillRect/>
          </a:stretch>
        </p:blipFill>
        <p:spPr>
          <a:xfrm>
            <a:off x="10418324" y="702156"/>
            <a:ext cx="937934" cy="1066670"/>
          </a:xfrm>
          <a:prstGeom prst="rect">
            <a:avLst/>
          </a:prstGeom>
          <a:effectLst>
            <a:glow rad="228600">
              <a:schemeClr val="accent3">
                <a:satMod val="175000"/>
                <a:alpha val="40000"/>
              </a:schemeClr>
            </a:glow>
            <a:reflection blurRad="6350" stA="50000" endA="300" endPos="55500" dist="50800" dir="5400000" sy="-100000" algn="bl" rotWithShape="0"/>
            <a:softEdge rad="127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1D04AE9-3ACE-1BC7-9034-4134598C50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873" y="1840308"/>
            <a:ext cx="7481261" cy="49881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F381291-61ED-B156-EA66-DE645D779D79}"/>
              </a:ext>
            </a:extLst>
          </p:cNvPr>
          <p:cNvSpPr txBox="1"/>
          <p:nvPr/>
        </p:nvSpPr>
        <p:spPr>
          <a:xfrm>
            <a:off x="7914970" y="1840308"/>
            <a:ext cx="3853158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segment completes the model training by iterating through epochs, calculating loss, and updating weights.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then generates predictions, evaluates performance using metrics like accuracy, ROC-AUC, MAE, MSE, R², and displays classification reports and confusion matrices.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189952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4CA1A1-943A-D775-DBD8-591EB0AA9A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FDE2C-8F41-71B1-4E71-2EEB20A09F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implementation: CNN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9">
            <a:extLst>
              <a:ext uri="{FF2B5EF4-FFF2-40B4-BE49-F238E27FC236}">
                <a16:creationId xmlns:a16="http://schemas.microsoft.com/office/drawing/2014/main" id="{D4049F01-69B8-26FC-1EF8-6B416A2F7299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25000"/>
          </a:blip>
          <a:srcRect/>
          <a:stretch>
            <a:fillRect/>
          </a:stretch>
        </p:blipFill>
        <p:spPr>
          <a:xfrm>
            <a:off x="10418324" y="702156"/>
            <a:ext cx="937934" cy="1066670"/>
          </a:xfrm>
          <a:prstGeom prst="rect">
            <a:avLst/>
          </a:prstGeom>
          <a:effectLst>
            <a:glow rad="228600">
              <a:schemeClr val="accent3">
                <a:satMod val="175000"/>
                <a:alpha val="40000"/>
              </a:schemeClr>
            </a:glow>
            <a:reflection blurRad="6350" stA="50000" endA="300" endPos="55500" dist="50800" dir="5400000" sy="-100000" algn="bl" rotWithShape="0"/>
            <a:softEdge rad="12700"/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704CD63-A1A8-56D0-DC60-39E19276A3AF}"/>
              </a:ext>
            </a:extLst>
          </p:cNvPr>
          <p:cNvSpPr txBox="1"/>
          <p:nvPr/>
        </p:nvSpPr>
        <p:spPr>
          <a:xfrm>
            <a:off x="8062452" y="2270855"/>
            <a:ext cx="3755923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section calculates and prints accuracy, ROC-AUC, MAE, MSE, and R² to assess the model's performance.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then visualizes precision, recall, and F1-score for each sentiment category using a plot, saving it as "performance_metrics.png".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876157C-F662-3CBD-0214-58CD47D3B1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452" y="1830098"/>
            <a:ext cx="7620000" cy="5018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53851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188FEC-5490-34BD-83B4-4947770DDA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DA3484-2FAA-9C28-8D68-E642895C21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implementation: CNN [output]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9">
            <a:extLst>
              <a:ext uri="{FF2B5EF4-FFF2-40B4-BE49-F238E27FC236}">
                <a16:creationId xmlns:a16="http://schemas.microsoft.com/office/drawing/2014/main" id="{5DA945A9-7AE1-FA29-B763-E6E79A5D683C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25000"/>
          </a:blip>
          <a:srcRect/>
          <a:stretch>
            <a:fillRect/>
          </a:stretch>
        </p:blipFill>
        <p:spPr>
          <a:xfrm>
            <a:off x="10418324" y="702156"/>
            <a:ext cx="937934" cy="1066670"/>
          </a:xfrm>
          <a:prstGeom prst="rect">
            <a:avLst/>
          </a:prstGeom>
          <a:effectLst>
            <a:glow rad="228600">
              <a:schemeClr val="accent3">
                <a:satMod val="175000"/>
                <a:alpha val="40000"/>
              </a:schemeClr>
            </a:glow>
            <a:reflection blurRad="6350" stA="50000" endA="300" endPos="55500" dist="50800" dir="5400000" sy="-100000" algn="bl" rotWithShape="0"/>
            <a:softEdge rad="127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2709DA0-D17E-9F80-EDCF-663C5ECB6E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924" y="1842890"/>
            <a:ext cx="11310792" cy="494136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9B4C819-FB02-0CD0-6391-F5D6554653B2}"/>
              </a:ext>
            </a:extLst>
          </p:cNvPr>
          <p:cNvSpPr txBox="1"/>
          <p:nvPr/>
        </p:nvSpPr>
        <p:spPr>
          <a:xfrm>
            <a:off x="6912077" y="3713409"/>
            <a:ext cx="4827639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CNN model achieved 99% accuracy on a binary classification task.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 1 had perfect recall, while class 2 had a slight misclassification. ROC-AUC was not applicable.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Low MAE and MSE, and high R², indicate strong performance.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199475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455193-27A8-43B7-FE3F-5BA069AA2B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C1321-CE8A-9854-3093-92C5589640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implementation: CNN[output]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9">
            <a:extLst>
              <a:ext uri="{FF2B5EF4-FFF2-40B4-BE49-F238E27FC236}">
                <a16:creationId xmlns:a16="http://schemas.microsoft.com/office/drawing/2014/main" id="{9D366FF4-B022-EE11-9579-1DEAFF4DDAEB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25000"/>
          </a:blip>
          <a:srcRect/>
          <a:stretch>
            <a:fillRect/>
          </a:stretch>
        </p:blipFill>
        <p:spPr>
          <a:xfrm>
            <a:off x="10418324" y="702156"/>
            <a:ext cx="937934" cy="1066670"/>
          </a:xfrm>
          <a:prstGeom prst="rect">
            <a:avLst/>
          </a:prstGeom>
          <a:effectLst>
            <a:glow rad="228600">
              <a:schemeClr val="accent3">
                <a:satMod val="175000"/>
                <a:alpha val="40000"/>
              </a:schemeClr>
            </a:glow>
            <a:reflection blurRad="6350" stA="50000" endA="300" endPos="55500" dist="50800" dir="5400000" sy="-100000" algn="bl" rotWithShape="0"/>
            <a:softEdge rad="1270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030C3A0-EEB5-5DEF-D6CD-A21C5D786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116" y="1854995"/>
            <a:ext cx="6813757" cy="4846616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  <p:sp>
        <p:nvSpPr>
          <p:cNvPr id="7" name="Rectangle 1">
            <a:extLst>
              <a:ext uri="{FF2B5EF4-FFF2-40B4-BE49-F238E27FC236}">
                <a16:creationId xmlns:a16="http://schemas.microsoft.com/office/drawing/2014/main" id="{C0424E6B-5B08-A079-8BC1-975C499632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25028" y="1865030"/>
            <a:ext cx="4473680" cy="36933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Graph Overview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The plot compares precision, recall, and F1-score across sentiment categories.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Trend Analysis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All metrics improve from negative to positive, showing better performance on positive sentiments.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Model Performance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Precision is highest, followed by F1-score and recall, indicating strong classification ability.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436231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7B9906-EA5A-51E8-3D41-8F4AB7DEC6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6C9D92-4000-0245-15E8-896E66AF92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CT GAN using Sample of 200 records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6B4E837-74E9-875A-7132-2809BB87A6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284" y="1836662"/>
            <a:ext cx="11287432" cy="5021337"/>
          </a:xfrm>
          <a:prstGeom prst="rect">
            <a:avLst/>
          </a:prstGeom>
        </p:spPr>
      </p:pic>
      <p:pic>
        <p:nvPicPr>
          <p:cNvPr id="7" name="Picture 9">
            <a:extLst>
              <a:ext uri="{FF2B5EF4-FFF2-40B4-BE49-F238E27FC236}">
                <a16:creationId xmlns:a16="http://schemas.microsoft.com/office/drawing/2014/main" id="{B5D5E60B-58AE-6344-6889-1A402259EC22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25000"/>
          </a:blip>
          <a:srcRect/>
          <a:stretch>
            <a:fillRect/>
          </a:stretch>
        </p:blipFill>
        <p:spPr>
          <a:xfrm>
            <a:off x="10418324" y="702156"/>
            <a:ext cx="937934" cy="1066670"/>
          </a:xfrm>
          <a:prstGeom prst="rect">
            <a:avLst/>
          </a:prstGeom>
          <a:effectLst>
            <a:glow rad="228600">
              <a:schemeClr val="accent3">
                <a:satMod val="175000"/>
                <a:alpha val="40000"/>
              </a:schemeClr>
            </a:glow>
            <a:reflection blurRad="6350" stA="50000" endA="300" endPos="55500" dist="50800" dir="5400000" sy="-100000" algn="bl" rotWithShape="0"/>
            <a:softEdge rad="12700"/>
          </a:effectLst>
        </p:spPr>
      </p:pic>
    </p:spTree>
    <p:extLst>
      <p:ext uri="{BB962C8B-B14F-4D97-AF65-F5344CB8AC3E}">
        <p14:creationId xmlns:p14="http://schemas.microsoft.com/office/powerpoint/2010/main" val="192809700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597D3B-747A-E27A-319F-41341EA11E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15E20-2778-D895-80A9-A8551BD2D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Ct GAN using Sample of 200 records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DA3BA5-8FCE-3FF0-BF4C-2A83599CD3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116" y="1828803"/>
            <a:ext cx="11277600" cy="5029197"/>
          </a:xfrm>
          <a:prstGeom prst="rect">
            <a:avLst/>
          </a:prstGeom>
        </p:spPr>
      </p:pic>
      <p:pic>
        <p:nvPicPr>
          <p:cNvPr id="7" name="Picture 9">
            <a:extLst>
              <a:ext uri="{FF2B5EF4-FFF2-40B4-BE49-F238E27FC236}">
                <a16:creationId xmlns:a16="http://schemas.microsoft.com/office/drawing/2014/main" id="{DE777579-C937-8CFF-D380-635B2C6D2A31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25000"/>
          </a:blip>
          <a:srcRect/>
          <a:stretch>
            <a:fillRect/>
          </a:stretch>
        </p:blipFill>
        <p:spPr>
          <a:xfrm>
            <a:off x="10418324" y="702156"/>
            <a:ext cx="937934" cy="1066670"/>
          </a:xfrm>
          <a:prstGeom prst="rect">
            <a:avLst/>
          </a:prstGeom>
          <a:effectLst>
            <a:glow rad="228600">
              <a:schemeClr val="accent3">
                <a:satMod val="175000"/>
                <a:alpha val="40000"/>
              </a:schemeClr>
            </a:glow>
            <a:reflection blurRad="6350" stA="50000" endA="300" endPos="55500" dist="50800" dir="5400000" sy="-100000" algn="bl" rotWithShape="0"/>
            <a:softEdge rad="12700"/>
          </a:effectLst>
        </p:spPr>
      </p:pic>
    </p:spTree>
    <p:extLst>
      <p:ext uri="{BB962C8B-B14F-4D97-AF65-F5344CB8AC3E}">
        <p14:creationId xmlns:p14="http://schemas.microsoft.com/office/powerpoint/2010/main" val="38951343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FC70B0-1416-014C-2740-32491830DC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6358BD-42C7-1B93-4D9B-A6206746C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Volume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60C365-66FF-1436-F501-B228EEF2E2A5}"/>
              </a:ext>
            </a:extLst>
          </p:cNvPr>
          <p:cNvSpPr txBox="1"/>
          <p:nvPr/>
        </p:nvSpPr>
        <p:spPr>
          <a:xfrm>
            <a:off x="452284" y="2025446"/>
            <a:ext cx="8681884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rows,cols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data.shape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print("Rows : ",rows)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print("Columns : ",cols)</a:t>
            </a: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Output:</a:t>
            </a:r>
            <a:b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Rows : 975453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Columns : 12</a:t>
            </a:r>
          </a:p>
        </p:txBody>
      </p:sp>
      <p:pic>
        <p:nvPicPr>
          <p:cNvPr id="4" name="Picture 9">
            <a:extLst>
              <a:ext uri="{FF2B5EF4-FFF2-40B4-BE49-F238E27FC236}">
                <a16:creationId xmlns:a16="http://schemas.microsoft.com/office/drawing/2014/main" id="{4F64C082-EFD4-D3AC-A5B9-A21CC5F553A6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25000"/>
          </a:blip>
          <a:srcRect/>
          <a:stretch>
            <a:fillRect/>
          </a:stretch>
        </p:blipFill>
        <p:spPr>
          <a:xfrm>
            <a:off x="10418324" y="702156"/>
            <a:ext cx="937934" cy="1066670"/>
          </a:xfrm>
          <a:prstGeom prst="rect">
            <a:avLst/>
          </a:prstGeom>
          <a:effectLst>
            <a:glow rad="228600">
              <a:schemeClr val="accent3">
                <a:satMod val="175000"/>
                <a:alpha val="40000"/>
              </a:schemeClr>
            </a:glow>
            <a:reflection blurRad="6350" stA="50000" endA="300" endPos="55500" dist="50800" dir="5400000" sy="-100000" algn="bl" rotWithShape="0"/>
            <a:softEdge rad="12700"/>
          </a:effectLst>
        </p:spPr>
      </p:pic>
    </p:spTree>
    <p:extLst>
      <p:ext uri="{BB962C8B-B14F-4D97-AF65-F5344CB8AC3E}">
        <p14:creationId xmlns:p14="http://schemas.microsoft.com/office/powerpoint/2010/main" val="329194310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B0471E-BEA4-7A8F-9DD0-CF6759F8BB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D3A601-C39F-123C-7AED-944137647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ct gan output[500000 records]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9">
            <a:extLst>
              <a:ext uri="{FF2B5EF4-FFF2-40B4-BE49-F238E27FC236}">
                <a16:creationId xmlns:a16="http://schemas.microsoft.com/office/drawing/2014/main" id="{4B814140-A514-902A-4FED-AAB16E79EF8A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25000"/>
          </a:blip>
          <a:srcRect/>
          <a:stretch>
            <a:fillRect/>
          </a:stretch>
        </p:blipFill>
        <p:spPr>
          <a:xfrm>
            <a:off x="10418324" y="702156"/>
            <a:ext cx="937934" cy="1066670"/>
          </a:xfrm>
          <a:prstGeom prst="rect">
            <a:avLst/>
          </a:prstGeom>
          <a:effectLst>
            <a:glow rad="228600">
              <a:schemeClr val="accent3">
                <a:satMod val="175000"/>
                <a:alpha val="40000"/>
              </a:schemeClr>
            </a:glow>
            <a:reflection blurRad="6350" stA="50000" endA="300" endPos="55500" dist="50800" dir="5400000" sy="-100000" algn="bl" rotWithShape="0"/>
            <a:softEdge rad="1270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7596976-4D40-96E2-5831-F4AD32296F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451" y="1838633"/>
            <a:ext cx="7104189" cy="4990593"/>
          </a:xfrm>
          <a:prstGeom prst="rect">
            <a:avLst/>
          </a:prstGeom>
        </p:spPr>
      </p:pic>
      <p:sp>
        <p:nvSpPr>
          <p:cNvPr id="4" name="Rectangle 1">
            <a:extLst>
              <a:ext uri="{FF2B5EF4-FFF2-40B4-BE49-F238E27FC236}">
                <a16:creationId xmlns:a16="http://schemas.microsoft.com/office/drawing/2014/main" id="{27233D60-AE8C-C9BB-06A4-1FF1A4C53E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46640" y="1891503"/>
            <a:ext cx="4202909" cy="36933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Model Training: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Synthetic data model trained for 2450 iterations, incorporating categorical attributes. 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Data Generation: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500,000 synthetic records mimicking real-world data, including sentiment, classifications, timestamps, and engagement.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Data Resemblance: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Generated data closely resembles real tweets, showing sentiment, interactions, and geography for analysis. </a:t>
            </a:r>
          </a:p>
        </p:txBody>
      </p:sp>
    </p:spTree>
    <p:extLst>
      <p:ext uri="{BB962C8B-B14F-4D97-AF65-F5344CB8AC3E}">
        <p14:creationId xmlns:p14="http://schemas.microsoft.com/office/powerpoint/2010/main" val="194945819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7F81F7-625B-0D1E-0CD1-B44650C6D3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878BC-C883-92FE-D896-0CBB9A51B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Generation using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gan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[4 records example] 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9">
            <a:extLst>
              <a:ext uri="{FF2B5EF4-FFF2-40B4-BE49-F238E27FC236}">
                <a16:creationId xmlns:a16="http://schemas.microsoft.com/office/drawing/2014/main" id="{A63DD909-420D-C5DD-3200-C4090A7AE94D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25000"/>
          </a:blip>
          <a:srcRect/>
          <a:stretch>
            <a:fillRect/>
          </a:stretch>
        </p:blipFill>
        <p:spPr>
          <a:xfrm>
            <a:off x="10418324" y="702156"/>
            <a:ext cx="937934" cy="1066670"/>
          </a:xfrm>
          <a:prstGeom prst="rect">
            <a:avLst/>
          </a:prstGeom>
          <a:effectLst>
            <a:glow rad="228600">
              <a:schemeClr val="accent3">
                <a:satMod val="175000"/>
                <a:alpha val="40000"/>
              </a:schemeClr>
            </a:glow>
            <a:reflection blurRad="6350" stA="50000" endA="300" endPos="55500" dist="50800" dir="5400000" sy="-100000" algn="bl" rotWithShape="0"/>
            <a:softEdge rad="12700"/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DAD38FE-CA2B-FE6C-D312-2C658D5D0493}"/>
              </a:ext>
            </a:extLst>
          </p:cNvPr>
          <p:cNvSpPr txBox="1"/>
          <p:nvPr/>
        </p:nvSpPr>
        <p:spPr>
          <a:xfrm>
            <a:off x="471941" y="1828398"/>
            <a:ext cx="1127760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data.tail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(12) – Shows the last 12 rows, giving a quick preview of tweet text, sentiment scores, engagement metrics, and user details. Below given are 4 records which are there in output using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data.tail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method.</a:t>
            </a: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A8139E04-E80E-248B-73FB-91C976A760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8549689"/>
              </p:ext>
            </p:extLst>
          </p:nvPr>
        </p:nvGraphicFramePr>
        <p:xfrm>
          <a:off x="452277" y="2469181"/>
          <a:ext cx="11277607" cy="4315077"/>
        </p:xfrm>
        <a:graphic>
          <a:graphicData uri="http://schemas.openxmlformats.org/drawingml/2006/table">
            <a:tbl>
              <a:tblPr>
                <a:tableStyleId>{C4B1156A-380E-4F78-BDF5-A606A8083BF9}</a:tableStyleId>
              </a:tblPr>
              <a:tblGrid>
                <a:gridCol w="2989013">
                  <a:extLst>
                    <a:ext uri="{9D8B030D-6E8A-4147-A177-3AD203B41FA5}">
                      <a16:colId xmlns:a16="http://schemas.microsoft.com/office/drawing/2014/main" val="2160509722"/>
                    </a:ext>
                  </a:extLst>
                </a:gridCol>
                <a:gridCol w="658762">
                  <a:extLst>
                    <a:ext uri="{9D8B030D-6E8A-4147-A177-3AD203B41FA5}">
                      <a16:colId xmlns:a16="http://schemas.microsoft.com/office/drawing/2014/main" val="2859567209"/>
                    </a:ext>
                  </a:extLst>
                </a:gridCol>
                <a:gridCol w="688258">
                  <a:extLst>
                    <a:ext uri="{9D8B030D-6E8A-4147-A177-3AD203B41FA5}">
                      <a16:colId xmlns:a16="http://schemas.microsoft.com/office/drawing/2014/main" val="742563748"/>
                    </a:ext>
                  </a:extLst>
                </a:gridCol>
                <a:gridCol w="796413">
                  <a:extLst>
                    <a:ext uri="{9D8B030D-6E8A-4147-A177-3AD203B41FA5}">
                      <a16:colId xmlns:a16="http://schemas.microsoft.com/office/drawing/2014/main" val="2598377647"/>
                    </a:ext>
                  </a:extLst>
                </a:gridCol>
                <a:gridCol w="629264">
                  <a:extLst>
                    <a:ext uri="{9D8B030D-6E8A-4147-A177-3AD203B41FA5}">
                      <a16:colId xmlns:a16="http://schemas.microsoft.com/office/drawing/2014/main" val="2746797673"/>
                    </a:ext>
                  </a:extLst>
                </a:gridCol>
                <a:gridCol w="1327355">
                  <a:extLst>
                    <a:ext uri="{9D8B030D-6E8A-4147-A177-3AD203B41FA5}">
                      <a16:colId xmlns:a16="http://schemas.microsoft.com/office/drawing/2014/main" val="3019074408"/>
                    </a:ext>
                  </a:extLst>
                </a:gridCol>
                <a:gridCol w="737419">
                  <a:extLst>
                    <a:ext uri="{9D8B030D-6E8A-4147-A177-3AD203B41FA5}">
                      <a16:colId xmlns:a16="http://schemas.microsoft.com/office/drawing/2014/main" val="1153032989"/>
                    </a:ext>
                  </a:extLst>
                </a:gridCol>
                <a:gridCol w="570271">
                  <a:extLst>
                    <a:ext uri="{9D8B030D-6E8A-4147-A177-3AD203B41FA5}">
                      <a16:colId xmlns:a16="http://schemas.microsoft.com/office/drawing/2014/main" val="1620333886"/>
                    </a:ext>
                  </a:extLst>
                </a:gridCol>
                <a:gridCol w="486100">
                  <a:extLst>
                    <a:ext uri="{9D8B030D-6E8A-4147-A177-3AD203B41FA5}">
                      <a16:colId xmlns:a16="http://schemas.microsoft.com/office/drawing/2014/main" val="1471549061"/>
                    </a:ext>
                  </a:extLst>
                </a:gridCol>
                <a:gridCol w="1058146">
                  <a:extLst>
                    <a:ext uri="{9D8B030D-6E8A-4147-A177-3AD203B41FA5}">
                      <a16:colId xmlns:a16="http://schemas.microsoft.com/office/drawing/2014/main" val="2643515375"/>
                    </a:ext>
                  </a:extLst>
                </a:gridCol>
                <a:gridCol w="668303">
                  <a:extLst>
                    <a:ext uri="{9D8B030D-6E8A-4147-A177-3AD203B41FA5}">
                      <a16:colId xmlns:a16="http://schemas.microsoft.com/office/drawing/2014/main" val="3764819494"/>
                    </a:ext>
                  </a:extLst>
                </a:gridCol>
                <a:gridCol w="668303">
                  <a:extLst>
                    <a:ext uri="{9D8B030D-6E8A-4147-A177-3AD203B41FA5}">
                      <a16:colId xmlns:a16="http://schemas.microsoft.com/office/drawing/2014/main" val="798580577"/>
                    </a:ext>
                  </a:extLst>
                </a:gridCol>
              </a:tblGrid>
              <a:tr h="807275">
                <a:tc>
                  <a:txBody>
                    <a:bodyPr/>
                    <a:lstStyle/>
                    <a:p>
                      <a:pPr algn="r" fontAlgn="ctr"/>
                      <a:r>
                        <a:rPr lang="en-IN" sz="1600" b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Text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600" b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negative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600" b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neutral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600" b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positive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600" b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predicted_label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600" b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date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600" b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retweets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600" b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replies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600" b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likes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600" b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location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600" b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followers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600" b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following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18240733"/>
                  </a:ext>
                </a:extLst>
              </a:tr>
              <a:tr h="807275">
                <a:tc>
                  <a:txBody>
                    <a:bodyPr/>
                    <a:lstStyle/>
                    <a:p>
                      <a:pPr algn="r" fontAlgn="ctr"/>
                      <a:r>
                        <a:rPr lang="en-GB" sz="1600" b="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</a:t>
                      </a:r>
                      <a:r>
                        <a:rPr lang="en-GB" sz="1600" b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just asked </a:t>
                      </a:r>
                      <a:r>
                        <a:rPr lang="en-GB" sz="1600" b="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chatgpt</a:t>
                      </a:r>
                      <a:r>
                        <a:rPr lang="en-GB" sz="1600" b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for relationship advice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600" b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0.055754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600" b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0.224075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600" b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0.009921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600" b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600" b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2022-12-19 21:50:12+00:00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600" b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600" b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600" b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600" b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Parksville, B.C., Canada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600" b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486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600" b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261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401036212"/>
                  </a:ext>
                </a:extLst>
              </a:tr>
              <a:tr h="1139921">
                <a:tc>
                  <a:txBody>
                    <a:bodyPr/>
                    <a:lstStyle/>
                    <a:p>
                      <a:pPr algn="r" fontAlgn="ctr"/>
                      <a:r>
                        <a:rPr lang="en-GB" sz="1600" b="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chatgpt</a:t>
                      </a:r>
                      <a:r>
                        <a:rPr lang="en-GB" sz="1600" b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describing longing for new horizons well </a:t>
                      </a:r>
                      <a:r>
                        <a:rPr lang="en-GB" sz="1600" b="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thats</a:t>
                      </a:r>
                      <a:r>
                        <a:rPr lang="en-GB" sz="1600" b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really smart smiling face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600" b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0.315005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600" b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0.480077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600" b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0.261771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600" b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600" b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2023-01-26 14:49:53+00:00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600" b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600" b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600" b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600" b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Essex, England, United Kingdom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600" b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600" b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661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723468393"/>
                  </a:ext>
                </a:extLst>
              </a:tr>
              <a:tr h="624242">
                <a:tc>
                  <a:txBody>
                    <a:bodyPr/>
                    <a:lstStyle/>
                    <a:p>
                      <a:pPr algn="r" fontAlgn="ctr"/>
                      <a:r>
                        <a:rPr lang="en-GB" sz="1600" b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some cool things </a:t>
                      </a:r>
                      <a:r>
                        <a:rPr lang="en-GB" sz="1600" b="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</a:t>
                      </a:r>
                      <a:r>
                        <a:rPr lang="en-GB" sz="1600" b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saw using </a:t>
                      </a:r>
                      <a:r>
                        <a:rPr lang="en-GB" sz="1600" b="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chatgpt</a:t>
                      </a:r>
                      <a:r>
                        <a:rPr lang="en-GB" sz="1600" b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this week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600" b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0.07195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600" b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0.439865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600" b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0.81962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600" b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600" b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2023-02-05 02:20:00+00:00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600" b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600" b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600" b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600" b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Seattle, WA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600" b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1104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600" b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1082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817478395"/>
                  </a:ext>
                </a:extLst>
              </a:tr>
              <a:tr h="936364">
                <a:tc>
                  <a:txBody>
                    <a:bodyPr/>
                    <a:lstStyle/>
                    <a:p>
                      <a:pPr algn="r" fontAlgn="ctr"/>
                      <a:r>
                        <a:rPr lang="en-GB" sz="1600" b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learn how to build </a:t>
                      </a:r>
                      <a:r>
                        <a:rPr lang="en-GB" sz="1600" b="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gpt</a:t>
                      </a:r>
                      <a:r>
                        <a:rPr lang="en-GB" sz="1600" b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from scratch connect to </a:t>
                      </a:r>
                      <a:r>
                        <a:rPr lang="en-GB" sz="1600" b="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chatgpt</a:t>
                      </a:r>
                      <a:r>
                        <a:rPr lang="en-GB" sz="1600" b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etc </a:t>
                      </a:r>
                      <a:r>
                        <a:rPr lang="en-GB" sz="1600" b="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chatgpt</a:t>
                      </a:r>
                      <a:r>
                        <a:rPr lang="en-GB" sz="1600" b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ai </a:t>
                      </a:r>
                      <a:r>
                        <a:rPr lang="en-GB" sz="1600" b="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artificialintelligence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600" b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0.180628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600" b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0.441794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600" b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0.748171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600" b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600" b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2022-12-09 00:51:52+00:00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600" b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600" b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600" b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600" b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Why do you wanna know anyways?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600" b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2802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600" b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201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4363070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590965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0A9E3A-BCD2-ED0B-1126-39AADABF7F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B8D96-49D1-6C8E-F641-EEACDE2C8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XG-Boost on output[500000 records of CT GAN]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9">
            <a:extLst>
              <a:ext uri="{FF2B5EF4-FFF2-40B4-BE49-F238E27FC236}">
                <a16:creationId xmlns:a16="http://schemas.microsoft.com/office/drawing/2014/main" id="{D4C3F5A1-748A-9F3A-48A8-CB39816FEBD9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25000"/>
          </a:blip>
          <a:srcRect/>
          <a:stretch>
            <a:fillRect/>
          </a:stretch>
        </p:blipFill>
        <p:spPr>
          <a:xfrm>
            <a:off x="10418324" y="702156"/>
            <a:ext cx="937934" cy="1066670"/>
          </a:xfrm>
          <a:prstGeom prst="rect">
            <a:avLst/>
          </a:prstGeom>
          <a:effectLst>
            <a:glow rad="228600">
              <a:schemeClr val="accent3">
                <a:satMod val="175000"/>
                <a:alpha val="40000"/>
              </a:schemeClr>
            </a:glow>
            <a:reflection blurRad="6350" stA="50000" endA="300" endPos="55500" dist="50800" dir="5400000" sy="-100000" algn="bl" rotWithShape="0"/>
            <a:softEdge rad="1270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C4FC451-D5CB-0E2A-BD83-912E5ADD63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620" y="1836115"/>
            <a:ext cx="8013290" cy="497763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BB716F2-7B39-0151-EBBA-6C3BC00BCD2F}"/>
              </a:ext>
            </a:extLst>
          </p:cNvPr>
          <p:cNvSpPr txBox="1"/>
          <p:nvPr/>
        </p:nvSpPr>
        <p:spPr>
          <a:xfrm>
            <a:off x="8445910" y="2136668"/>
            <a:ext cx="3392128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code preprocesses sentiment data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dropping nulls and shifting labels. </a:t>
            </a: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SMOTEENN balances imbalanced classes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enhancing model training. </a:t>
            </a:r>
          </a:p>
          <a:p>
            <a:pPr algn="just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train-test split (80-20) ensures reproducibility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</a:t>
            </a: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 weight computation adjusts for imbalance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improving sentiment classification performance</a:t>
            </a:r>
          </a:p>
        </p:txBody>
      </p:sp>
    </p:spTree>
    <p:extLst>
      <p:ext uri="{BB962C8B-B14F-4D97-AF65-F5344CB8AC3E}">
        <p14:creationId xmlns:p14="http://schemas.microsoft.com/office/powerpoint/2010/main" val="982119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E0FF9F-ABCA-7C0B-5EA3-2D93B63B7B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C6AD5A-63F9-34F6-B9F4-FF5BDA2685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XG-Boost on output[500000 records of CT GAN]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9">
            <a:extLst>
              <a:ext uri="{FF2B5EF4-FFF2-40B4-BE49-F238E27FC236}">
                <a16:creationId xmlns:a16="http://schemas.microsoft.com/office/drawing/2014/main" id="{A8DDD2FD-8DF7-01B5-4214-029C7A9DE277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25000"/>
          </a:blip>
          <a:srcRect/>
          <a:stretch>
            <a:fillRect/>
          </a:stretch>
        </p:blipFill>
        <p:spPr>
          <a:xfrm>
            <a:off x="10418324" y="702156"/>
            <a:ext cx="937934" cy="1066670"/>
          </a:xfrm>
          <a:prstGeom prst="rect">
            <a:avLst/>
          </a:prstGeom>
          <a:effectLst>
            <a:glow rad="228600">
              <a:schemeClr val="accent3">
                <a:satMod val="175000"/>
                <a:alpha val="40000"/>
              </a:schemeClr>
            </a:glow>
            <a:reflection blurRad="6350" stA="50000" endA="300" endPos="55500" dist="50800" dir="5400000" sy="-100000" algn="bl" rotWithShape="0"/>
            <a:softEdge rad="127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CD9A757-A39F-4E6E-4205-93CA8543B0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276" y="1818968"/>
            <a:ext cx="8015633" cy="501936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8ED6B2D-EAF6-6A47-3484-87CEDB923D70}"/>
              </a:ext>
            </a:extLst>
          </p:cNvPr>
          <p:cNvSpPr txBox="1"/>
          <p:nvPr/>
        </p:nvSpPr>
        <p:spPr>
          <a:xfrm>
            <a:off x="8485253" y="2279839"/>
            <a:ext cx="3608424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code </a:t>
            </a: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trains an optimized </a:t>
            </a:r>
            <a:r>
              <a:rPr lang="en-IN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XGBoost</a:t>
            </a: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model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binary classification.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</a:t>
            </a: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tunes hyperparameters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balances classes, and </a:t>
            </a: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adjusts the decision threshold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better recall-precision.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Finally, it </a:t>
            </a: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evaluates accuracy, AUC, MAE, MSE, and R² scores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model performance.</a:t>
            </a:r>
          </a:p>
        </p:txBody>
      </p:sp>
    </p:spTree>
    <p:extLst>
      <p:ext uri="{BB962C8B-B14F-4D97-AF65-F5344CB8AC3E}">
        <p14:creationId xmlns:p14="http://schemas.microsoft.com/office/powerpoint/2010/main" val="417621567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2FDB44-3EEC-918D-2476-1B5F4C81F4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384F32-E4BE-D031-90FD-278FA7756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XG-Boost on output[500000 records of CT GAN]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9">
            <a:extLst>
              <a:ext uri="{FF2B5EF4-FFF2-40B4-BE49-F238E27FC236}">
                <a16:creationId xmlns:a16="http://schemas.microsoft.com/office/drawing/2014/main" id="{4B556B6B-7962-3387-3FCC-A8A98F39D9E1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25000"/>
          </a:blip>
          <a:srcRect/>
          <a:stretch>
            <a:fillRect/>
          </a:stretch>
        </p:blipFill>
        <p:spPr>
          <a:xfrm>
            <a:off x="10418324" y="702156"/>
            <a:ext cx="937934" cy="1066670"/>
          </a:xfrm>
          <a:prstGeom prst="rect">
            <a:avLst/>
          </a:prstGeom>
          <a:effectLst>
            <a:glow rad="228600">
              <a:schemeClr val="accent3">
                <a:satMod val="175000"/>
                <a:alpha val="40000"/>
              </a:schemeClr>
            </a:glow>
            <a:reflection blurRad="6350" stA="50000" endA="300" endPos="55500" dist="50800" dir="5400000" sy="-100000" algn="bl" rotWithShape="0"/>
            <a:softEdge rad="127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7C1BA57-9833-E55E-D51F-BBD64B7E73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928" y="1833669"/>
            <a:ext cx="7531199" cy="500466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2C27915-BE60-8AD7-B529-5C9EC4B7C58D}"/>
              </a:ext>
            </a:extLst>
          </p:cNvPr>
          <p:cNvSpPr txBox="1"/>
          <p:nvPr/>
        </p:nvSpPr>
        <p:spPr>
          <a:xfrm>
            <a:off x="7964127" y="1906213"/>
            <a:ext cx="3588774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model </a:t>
            </a:r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achieves 85.75% accuracy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but </a:t>
            </a:r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ROC-AUC (0.717) suggests moderate performance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negative R² score indicates poor regression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Class "0" has </a:t>
            </a:r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low recall (28%)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while class "1" dominates.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GB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13,936 class "0" instances misclassified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affecting minority detection.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0095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146BF6-8AEF-0926-8620-F3E2727323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3CF38-751B-E08D-1802-E5D1BC6DF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light-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gbm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[500000 records of CT GAN]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Picture 9">
            <a:extLst>
              <a:ext uri="{FF2B5EF4-FFF2-40B4-BE49-F238E27FC236}">
                <a16:creationId xmlns:a16="http://schemas.microsoft.com/office/drawing/2014/main" id="{BAEC77AB-B46E-B538-8EBD-982DFB822076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25000"/>
          </a:blip>
          <a:srcRect/>
          <a:stretch>
            <a:fillRect/>
          </a:stretch>
        </p:blipFill>
        <p:spPr>
          <a:xfrm>
            <a:off x="10418324" y="702156"/>
            <a:ext cx="937934" cy="1066670"/>
          </a:xfrm>
          <a:prstGeom prst="rect">
            <a:avLst/>
          </a:prstGeom>
          <a:effectLst>
            <a:glow rad="228600">
              <a:schemeClr val="accent3">
                <a:satMod val="175000"/>
                <a:alpha val="40000"/>
              </a:schemeClr>
            </a:glow>
            <a:reflection blurRad="6350" stA="50000" endA="300" endPos="55500" dist="50800" dir="5400000" sy="-100000" algn="bl" rotWithShape="0"/>
            <a:softEdge rad="127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002ABC8-4A5D-C3AA-09E8-7AB8CBEFF4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450" y="1838564"/>
            <a:ext cx="8426247" cy="498010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B0A1DA4-4124-23B1-85ED-DF631A0D68DD}"/>
              </a:ext>
            </a:extLst>
          </p:cNvPr>
          <p:cNvSpPr txBox="1"/>
          <p:nvPr/>
        </p:nvSpPr>
        <p:spPr>
          <a:xfrm>
            <a:off x="8868697" y="1974191"/>
            <a:ext cx="288085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Imbalanced multiclass data. SMOTEENN addresses imbalance. Model shows moderate performance, potentially due to class distribution or model limitations.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Misclassification bias might exist, impacting minority class prediction. Further investigation into model tuning and feature engineering is recommended for improvement.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134897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ECBE67-8B99-D37D-164A-0324DCC24A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305DCF-0306-F418-6EB5-FFC20A3A98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light-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gbm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[500000 records of CT GAN]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Picture 9">
            <a:extLst>
              <a:ext uri="{FF2B5EF4-FFF2-40B4-BE49-F238E27FC236}">
                <a16:creationId xmlns:a16="http://schemas.microsoft.com/office/drawing/2014/main" id="{3DEC25AB-7A65-BAFF-80B4-655FEFA3FC94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25000"/>
          </a:blip>
          <a:srcRect/>
          <a:stretch>
            <a:fillRect/>
          </a:stretch>
        </p:blipFill>
        <p:spPr>
          <a:xfrm>
            <a:off x="10418324" y="702156"/>
            <a:ext cx="937934" cy="1066670"/>
          </a:xfrm>
          <a:prstGeom prst="rect">
            <a:avLst/>
          </a:prstGeom>
          <a:effectLst>
            <a:glow rad="228600">
              <a:schemeClr val="accent3">
                <a:satMod val="175000"/>
                <a:alpha val="40000"/>
              </a:schemeClr>
            </a:glow>
            <a:reflection blurRad="6350" stA="50000" endA="300" endPos="55500" dist="50800" dir="5400000" sy="-100000" algn="bl" rotWithShape="0"/>
            <a:softEdge rad="127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D3EDF22-85CA-21B6-EBAA-7492558E86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450" y="1826705"/>
            <a:ext cx="7364363" cy="499970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815E3E1-A0F6-26BC-F05D-A312CA153174}"/>
              </a:ext>
            </a:extLst>
          </p:cNvPr>
          <p:cNvSpPr txBox="1"/>
          <p:nvPr/>
        </p:nvSpPr>
        <p:spPr>
          <a:xfrm>
            <a:off x="7806812" y="2002724"/>
            <a:ext cx="3942737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Optimized Light-GBM binary classifier trained on balanced data. Best threshold found using precision-recall.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Performance evaluated with accuracy, ROC-AUC, MAE, MSE, R². Model's effectiveness depends on the chosen metrics and thresholding strategy, potentially impacting real-world applicability.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335596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1BABFF-0803-07C4-386C-2A59C58CC7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FFB97-1AEF-C9B8-3F27-C8C0ADF4A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light-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gbm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on output[500000 records of CT GAN]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93BD340D-CD81-94F0-1348-89A0622BB8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52618" y="1862488"/>
            <a:ext cx="3692323" cy="4524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Performance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Light-GBM achieves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85.79% accuracy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0.7147 ROC-AUC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showing strong but improvable predictions.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Class Balance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SMOTEENN improves recall (28%)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for class "0," but the model still favors class "1" (100% recall), leading to imbalance.</a:t>
            </a: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Misclassification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A large portion of class "0" samples are misclassified as class "1," while class "1" predictions remain highly accurate.</a:t>
            </a:r>
          </a:p>
        </p:txBody>
      </p:sp>
      <p:pic>
        <p:nvPicPr>
          <p:cNvPr id="9" name="Picture 9">
            <a:extLst>
              <a:ext uri="{FF2B5EF4-FFF2-40B4-BE49-F238E27FC236}">
                <a16:creationId xmlns:a16="http://schemas.microsoft.com/office/drawing/2014/main" id="{6AD2E539-CB39-CAE2-1A04-A363CE68479B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25000"/>
          </a:blip>
          <a:srcRect/>
          <a:stretch>
            <a:fillRect/>
          </a:stretch>
        </p:blipFill>
        <p:spPr>
          <a:xfrm>
            <a:off x="10418324" y="702156"/>
            <a:ext cx="937934" cy="1066670"/>
          </a:xfrm>
          <a:prstGeom prst="rect">
            <a:avLst/>
          </a:prstGeom>
          <a:effectLst>
            <a:glow rad="228600">
              <a:schemeClr val="accent3">
                <a:satMod val="175000"/>
                <a:alpha val="40000"/>
              </a:schemeClr>
            </a:glow>
            <a:reflection blurRad="6350" stA="50000" endA="300" endPos="55500" dist="50800" dir="5400000" sy="-100000" algn="bl" rotWithShape="0"/>
            <a:softEdge rad="127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CD392E8-56F3-6950-DB83-B20A8D76FF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594" y="1818969"/>
            <a:ext cx="7531535" cy="5009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79018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321C65-2942-7A57-6C7F-8DD311B54D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16F667-1598-F909-EC3F-92D97246A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Sentiment analysis on output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[500000 records of CT GAN]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9">
            <a:extLst>
              <a:ext uri="{FF2B5EF4-FFF2-40B4-BE49-F238E27FC236}">
                <a16:creationId xmlns:a16="http://schemas.microsoft.com/office/drawing/2014/main" id="{496B7BAE-ED3C-4A7F-114B-81307C0133E5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25000"/>
          </a:blip>
          <a:srcRect/>
          <a:stretch>
            <a:fillRect/>
          </a:stretch>
        </p:blipFill>
        <p:spPr>
          <a:xfrm>
            <a:off x="10418324" y="702156"/>
            <a:ext cx="937934" cy="1066670"/>
          </a:xfrm>
          <a:prstGeom prst="rect">
            <a:avLst/>
          </a:prstGeom>
          <a:effectLst>
            <a:glow rad="228600">
              <a:schemeClr val="accent3">
                <a:satMod val="175000"/>
                <a:alpha val="40000"/>
              </a:schemeClr>
            </a:glow>
            <a:reflection blurRad="6350" stA="50000" endA="300" endPos="55500" dist="50800" dir="5400000" sy="-100000" algn="bl" rotWithShape="0"/>
            <a:softEdge rad="1270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E7D77EC-9952-A321-0352-CA5E405F16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059" y="1827818"/>
            <a:ext cx="8185664" cy="5001816"/>
          </a:xfrm>
          <a:prstGeom prst="rect">
            <a:avLst/>
          </a:prstGeom>
        </p:spPr>
      </p:pic>
      <p:sp>
        <p:nvSpPr>
          <p:cNvPr id="12" name="Rectangle 1">
            <a:extLst>
              <a:ext uri="{FF2B5EF4-FFF2-40B4-BE49-F238E27FC236}">
                <a16:creationId xmlns:a16="http://schemas.microsoft.com/office/drawing/2014/main" id="{10BF6107-1427-7983-0210-BA79B5C58B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32723" y="2104816"/>
            <a:ext cx="3274141" cy="39703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Setup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Imports libraries, downloads VADER lexicon, and initializes the sentiment analyzer.</a:t>
            </a:r>
          </a:p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Processing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Iterates through tweet texts, calculates sentiment scores using VADER’s compound value.</a:t>
            </a:r>
          </a:p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Classification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Categorizes each tweet as Positive, Negative, or Neutral and updates the respective count.</a:t>
            </a:r>
          </a:p>
        </p:txBody>
      </p:sp>
    </p:spTree>
    <p:extLst>
      <p:ext uri="{BB962C8B-B14F-4D97-AF65-F5344CB8AC3E}">
        <p14:creationId xmlns:p14="http://schemas.microsoft.com/office/powerpoint/2010/main" val="59754298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8B2355-BAD4-6ABF-9E4B-F7552E97EE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93679D-E406-6E16-1D31-B8561FCA39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Sentiment analysis on output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[500000 records of CT GAN]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9">
            <a:extLst>
              <a:ext uri="{FF2B5EF4-FFF2-40B4-BE49-F238E27FC236}">
                <a16:creationId xmlns:a16="http://schemas.microsoft.com/office/drawing/2014/main" id="{4DBB9D98-10EB-D425-381E-96FB4273F34E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25000"/>
          </a:blip>
          <a:srcRect/>
          <a:stretch>
            <a:fillRect/>
          </a:stretch>
        </p:blipFill>
        <p:spPr>
          <a:xfrm>
            <a:off x="10418324" y="702156"/>
            <a:ext cx="937934" cy="1066670"/>
          </a:xfrm>
          <a:prstGeom prst="rect">
            <a:avLst/>
          </a:prstGeom>
          <a:effectLst>
            <a:glow rad="228600">
              <a:schemeClr val="accent3">
                <a:satMod val="175000"/>
                <a:alpha val="40000"/>
              </a:schemeClr>
            </a:glow>
            <a:reflection blurRad="6350" stA="50000" endA="300" endPos="55500" dist="50800" dir="5400000" sy="-100000" algn="bl" rotWithShape="0"/>
            <a:softEdge rad="12700"/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6FDF158-A7DD-D9CB-4806-4EDCE52DA0C2}"/>
              </a:ext>
            </a:extLst>
          </p:cNvPr>
          <p:cNvSpPr txBox="1"/>
          <p:nvPr/>
        </p:nvSpPr>
        <p:spPr>
          <a:xfrm>
            <a:off x="9056556" y="1962663"/>
            <a:ext cx="2723535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Summary: Calculates total tweets and prints how many belong to each sentiment category.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Visualization: Plots a bar graph showing sentiment distribution using custom colors.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Styling: Adds title, labels, grid, and uses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tight_layout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for neat display.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2781AD-8D0C-6D47-CEBA-AACC48E537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405" y="1827818"/>
            <a:ext cx="8615151" cy="5030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3389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A83D25-7351-83BB-0BB9-F85D5191F3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09A647-A757-348E-5E7D-B44981395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Description</a:t>
            </a:r>
          </a:p>
        </p:txBody>
      </p:sp>
      <p:pic>
        <p:nvPicPr>
          <p:cNvPr id="5" name="Picture 9">
            <a:extLst>
              <a:ext uri="{FF2B5EF4-FFF2-40B4-BE49-F238E27FC236}">
                <a16:creationId xmlns:a16="http://schemas.microsoft.com/office/drawing/2014/main" id="{378B8D79-719F-074A-8C35-70BCC0399E8C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25000"/>
          </a:blip>
          <a:srcRect/>
          <a:stretch>
            <a:fillRect/>
          </a:stretch>
        </p:blipFill>
        <p:spPr>
          <a:xfrm>
            <a:off x="10418324" y="702156"/>
            <a:ext cx="937934" cy="1066670"/>
          </a:xfrm>
          <a:prstGeom prst="rect">
            <a:avLst/>
          </a:prstGeom>
          <a:effectLst>
            <a:glow rad="228600">
              <a:schemeClr val="accent3">
                <a:satMod val="175000"/>
                <a:alpha val="40000"/>
              </a:schemeClr>
            </a:glow>
            <a:reflection blurRad="6350" stA="50000" endA="300" endPos="55500" dist="50800" dir="5400000" sy="-100000" algn="bl" rotWithShape="0"/>
            <a:softEdge rad="12700"/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7D08FD7-4F8F-A3A0-A4D6-5C56EE2CD66A}"/>
              </a:ext>
            </a:extLst>
          </p:cNvPr>
          <p:cNvSpPr txBox="1"/>
          <p:nvPr/>
        </p:nvSpPr>
        <p:spPr>
          <a:xfrm>
            <a:off x="7315204" y="2181516"/>
            <a:ext cx="443189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output is from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data.describe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(), summarizing numerical columns in a dataset. It shows count, mean, standard deviation, min, max, and quartiles.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sentiment scores (negative, neutral, positive) and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predicted_label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The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predicted_label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column has values mainly between 1 and 2, indicating a classification task.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71DBDBD-761C-2B60-1FEA-45E092EA52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902" y="1906387"/>
            <a:ext cx="6801471" cy="4912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13116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19C9AC-360D-57D7-C8BD-328A1EDC1E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28B5F-7310-76EC-68E1-B64388C04A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Sentiment analysis on output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[500000 records of CT GAN]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9">
            <a:extLst>
              <a:ext uri="{FF2B5EF4-FFF2-40B4-BE49-F238E27FC236}">
                <a16:creationId xmlns:a16="http://schemas.microsoft.com/office/drawing/2014/main" id="{5EE19729-D4C0-DF37-4E64-879C56470E85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25000"/>
          </a:blip>
          <a:srcRect/>
          <a:stretch>
            <a:fillRect/>
          </a:stretch>
        </p:blipFill>
        <p:spPr>
          <a:xfrm>
            <a:off x="10418324" y="702156"/>
            <a:ext cx="937934" cy="1066670"/>
          </a:xfrm>
          <a:prstGeom prst="rect">
            <a:avLst/>
          </a:prstGeom>
          <a:effectLst>
            <a:glow rad="228600">
              <a:schemeClr val="accent3">
                <a:satMod val="175000"/>
                <a:alpha val="40000"/>
              </a:schemeClr>
            </a:glow>
            <a:reflection blurRad="6350" stA="50000" endA="300" endPos="55500" dist="50800" dir="5400000" sy="-100000" algn="bl" rotWithShape="0"/>
            <a:softEdge rad="127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64DA601-C177-C70C-9084-043BDE6919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452" y="1843099"/>
            <a:ext cx="8023122" cy="5005069"/>
          </a:xfrm>
          <a:prstGeom prst="rect">
            <a:avLst/>
          </a:prstGeom>
        </p:spPr>
      </p:pic>
      <p:sp>
        <p:nvSpPr>
          <p:cNvPr id="10" name="Rectangle 1">
            <a:extLst>
              <a:ext uri="{FF2B5EF4-FFF2-40B4-BE49-F238E27FC236}">
                <a16:creationId xmlns:a16="http://schemas.microsoft.com/office/drawing/2014/main" id="{8DBF615C-4433-521D-B58F-6307357898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44232" y="2110827"/>
            <a:ext cx="3372465" cy="36933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Summary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Out of 500,000 tweets, 249,686 are Positive, 103,689 are Negative, and 146,625 are Neutral.</a:t>
            </a:r>
          </a:p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Insights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Most tweets have a positive sentiment, followed by neutral, then negative.</a:t>
            </a:r>
          </a:p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Graph View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The bar graph clearly shows the sentiment distribution with distinct colors.</a:t>
            </a:r>
          </a:p>
        </p:txBody>
      </p:sp>
    </p:spTree>
    <p:extLst>
      <p:ext uri="{BB962C8B-B14F-4D97-AF65-F5344CB8AC3E}">
        <p14:creationId xmlns:p14="http://schemas.microsoft.com/office/powerpoint/2010/main" val="58636717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D7F8A3-43C3-7A85-6ABA-341BA4EDF5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B7AD8-301D-73FC-293E-355800EAE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word cloud using positive, negative and</a:t>
            </a:r>
            <a:br>
              <a:rPr lang="en-US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neutral tweets</a:t>
            </a:r>
            <a:endParaRPr lang="en-IN" sz="2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9">
            <a:extLst>
              <a:ext uri="{FF2B5EF4-FFF2-40B4-BE49-F238E27FC236}">
                <a16:creationId xmlns:a16="http://schemas.microsoft.com/office/drawing/2014/main" id="{662E79A8-6B35-FF7F-3F94-F6EE3DE5FF35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25000"/>
          </a:blip>
          <a:srcRect/>
          <a:stretch>
            <a:fillRect/>
          </a:stretch>
        </p:blipFill>
        <p:spPr>
          <a:xfrm>
            <a:off x="10418324" y="702156"/>
            <a:ext cx="937934" cy="1066670"/>
          </a:xfrm>
          <a:prstGeom prst="rect">
            <a:avLst/>
          </a:prstGeom>
          <a:effectLst>
            <a:glow rad="228600">
              <a:schemeClr val="accent3">
                <a:satMod val="175000"/>
                <a:alpha val="40000"/>
              </a:schemeClr>
            </a:glow>
            <a:reflection blurRad="6350" stA="50000" endA="300" endPos="55500" dist="50800" dir="5400000" sy="-100000" algn="bl" rotWithShape="0"/>
            <a:softEdge rad="127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D25FCE9-DC7C-0F23-5BCA-FE68B53271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450" y="1821604"/>
            <a:ext cx="8367251" cy="5016732"/>
          </a:xfrm>
          <a:prstGeom prst="rect">
            <a:avLst/>
          </a:prstGeom>
        </p:spPr>
      </p:pic>
      <p:sp>
        <p:nvSpPr>
          <p:cNvPr id="7" name="Rectangle 1">
            <a:extLst>
              <a:ext uri="{FF2B5EF4-FFF2-40B4-BE49-F238E27FC236}">
                <a16:creationId xmlns:a16="http://schemas.microsoft.com/office/drawing/2014/main" id="{A84615C7-DC5B-5740-BF73-EB706ECE06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09702" y="1789784"/>
            <a:ext cx="2939847" cy="39703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Classifies sentiment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using VADER and adds results to a new Data-Frame column.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Defines custom coloring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for word clouds, highlighting the most frequent word in orange.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Generates and displays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word clouds for Positive, Negative, and Neutral tweets.</a:t>
            </a:r>
          </a:p>
        </p:txBody>
      </p:sp>
    </p:spTree>
    <p:extLst>
      <p:ext uri="{BB962C8B-B14F-4D97-AF65-F5344CB8AC3E}">
        <p14:creationId xmlns:p14="http://schemas.microsoft.com/office/powerpoint/2010/main" val="414517956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D47936-D7C6-5226-51C4-7899525BF8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0836F-EF8D-653A-5210-BE382E5F72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word cloud using positive, negative and</a:t>
            </a:r>
            <a:br>
              <a:rPr lang="en-US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neutral tweets</a:t>
            </a:r>
            <a:endParaRPr lang="en-IN" sz="2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9">
            <a:extLst>
              <a:ext uri="{FF2B5EF4-FFF2-40B4-BE49-F238E27FC236}">
                <a16:creationId xmlns:a16="http://schemas.microsoft.com/office/drawing/2014/main" id="{8C680832-D96E-3C00-43CB-195FBBFC8F03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25000"/>
          </a:blip>
          <a:srcRect/>
          <a:stretch>
            <a:fillRect/>
          </a:stretch>
        </p:blipFill>
        <p:spPr>
          <a:xfrm>
            <a:off x="10418324" y="702156"/>
            <a:ext cx="937934" cy="1066670"/>
          </a:xfrm>
          <a:prstGeom prst="rect">
            <a:avLst/>
          </a:prstGeom>
          <a:effectLst>
            <a:glow rad="228600">
              <a:schemeClr val="accent3">
                <a:satMod val="175000"/>
                <a:alpha val="40000"/>
              </a:schemeClr>
            </a:glow>
            <a:reflection blurRad="6350" stA="50000" endA="300" endPos="55500" dist="50800" dir="5400000" sy="-100000" algn="bl" rotWithShape="0"/>
            <a:softEdge rad="127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CE3EA13-DBF5-5E78-AD72-B2D6E9B4D2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450" y="1854454"/>
            <a:ext cx="8642556" cy="4811817"/>
          </a:xfrm>
          <a:prstGeom prst="rect">
            <a:avLst/>
          </a:prstGeom>
        </p:spPr>
      </p:pic>
      <p:sp>
        <p:nvSpPr>
          <p:cNvPr id="9" name="Rectangle 2">
            <a:extLst>
              <a:ext uri="{FF2B5EF4-FFF2-40B4-BE49-F238E27FC236}">
                <a16:creationId xmlns:a16="http://schemas.microsoft.com/office/drawing/2014/main" id="{16B3CED6-DB02-F23C-668F-DC685691D5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85006" y="1769917"/>
            <a:ext cx="2664544" cy="42473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Classifies sentiment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using VADER and adds results to a new Data-Frame column.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Defines custom coloring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for word clouds, highlighting the most frequent word in orange.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Generates and displays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word clouds for Positive, Negative, and Neutral tweets.</a:t>
            </a:r>
          </a:p>
        </p:txBody>
      </p:sp>
    </p:spTree>
    <p:extLst>
      <p:ext uri="{BB962C8B-B14F-4D97-AF65-F5344CB8AC3E}">
        <p14:creationId xmlns:p14="http://schemas.microsoft.com/office/powerpoint/2010/main" val="390756558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7DCB5F-2D5A-91D5-58A3-AD17B0ABF2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2D025B-3706-AE6E-23DF-552ED7DB6E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word cloud using [500,000 records]</a:t>
            </a:r>
            <a:br>
              <a:rPr lang="en-US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Positive tweets sentiments</a:t>
            </a:r>
            <a:endParaRPr lang="en-IN" sz="2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9">
            <a:extLst>
              <a:ext uri="{FF2B5EF4-FFF2-40B4-BE49-F238E27FC236}">
                <a16:creationId xmlns:a16="http://schemas.microsoft.com/office/drawing/2014/main" id="{9D27047A-E6B4-2CAD-F04E-6AC2408605CA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25000"/>
          </a:blip>
          <a:srcRect/>
          <a:stretch>
            <a:fillRect/>
          </a:stretch>
        </p:blipFill>
        <p:spPr>
          <a:xfrm>
            <a:off x="10418324" y="702156"/>
            <a:ext cx="937934" cy="1066670"/>
          </a:xfrm>
          <a:prstGeom prst="rect">
            <a:avLst/>
          </a:prstGeom>
          <a:effectLst>
            <a:glow rad="228600">
              <a:schemeClr val="accent3">
                <a:satMod val="175000"/>
                <a:alpha val="40000"/>
              </a:schemeClr>
            </a:glow>
            <a:reflection blurRad="6350" stA="50000" endA="300" endPos="55500" dist="50800" dir="5400000" sy="-100000" algn="bl" rotWithShape="0"/>
            <a:softEdge rad="127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5E495B9-A3FA-7345-09C4-D5117F1229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328" y="1860726"/>
            <a:ext cx="8081072" cy="4967778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7" name="Rectangle 1">
            <a:extLst>
              <a:ext uri="{FF2B5EF4-FFF2-40B4-BE49-F238E27FC236}">
                <a16:creationId xmlns:a16="http://schemas.microsoft.com/office/drawing/2014/main" id="{1DAFF0BF-9B64-A53C-7B1C-6D72994698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01548" y="1864226"/>
            <a:ext cx="3037124" cy="36933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Visualizes frequent words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from tweets classified as Positive using VADER sentiment.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Highlights "tactical"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as the most common word in orange.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Represents tweet themes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like AI, ChatGPT, trading, and buying using colorful text sizes.</a:t>
            </a:r>
          </a:p>
        </p:txBody>
      </p:sp>
    </p:spTree>
    <p:extLst>
      <p:ext uri="{BB962C8B-B14F-4D97-AF65-F5344CB8AC3E}">
        <p14:creationId xmlns:p14="http://schemas.microsoft.com/office/powerpoint/2010/main" val="150294757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337ADF-C352-BAB2-5C5A-86692F6D97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CAAC88-603F-34C1-0D8C-343E28E0E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word cloud using [500,000 records]</a:t>
            </a:r>
            <a:br>
              <a:rPr lang="en-US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negative tweets sentiments</a:t>
            </a:r>
            <a:endParaRPr lang="en-IN" sz="2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9">
            <a:extLst>
              <a:ext uri="{FF2B5EF4-FFF2-40B4-BE49-F238E27FC236}">
                <a16:creationId xmlns:a16="http://schemas.microsoft.com/office/drawing/2014/main" id="{FF2FBE26-8D1B-2F07-AD83-9AC18CB5AF75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25000"/>
          </a:blip>
          <a:srcRect/>
          <a:stretch>
            <a:fillRect/>
          </a:stretch>
        </p:blipFill>
        <p:spPr>
          <a:xfrm>
            <a:off x="10418324" y="702156"/>
            <a:ext cx="937934" cy="1066670"/>
          </a:xfrm>
          <a:prstGeom prst="rect">
            <a:avLst/>
          </a:prstGeom>
          <a:effectLst>
            <a:glow rad="228600">
              <a:schemeClr val="accent3">
                <a:satMod val="175000"/>
                <a:alpha val="40000"/>
              </a:schemeClr>
            </a:glow>
            <a:reflection blurRad="6350" stA="50000" endA="300" endPos="55500" dist="50800" dir="5400000" sy="-100000" algn="bl" rotWithShape="0"/>
            <a:softEdge rad="127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A54C359-EDED-0662-A51B-EDC8F8A394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286" y="1831117"/>
            <a:ext cx="8072282" cy="5017051"/>
          </a:xfrm>
          <a:prstGeom prst="rect">
            <a:avLst/>
          </a:prstGeom>
          <a:ln w="3175">
            <a:solidFill>
              <a:schemeClr val="accent1"/>
            </a:solidFill>
          </a:ln>
        </p:spPr>
      </p:pic>
      <p:sp>
        <p:nvSpPr>
          <p:cNvPr id="8" name="Rectangle 1">
            <a:extLst>
              <a:ext uri="{FF2B5EF4-FFF2-40B4-BE49-F238E27FC236}">
                <a16:creationId xmlns:a16="http://schemas.microsoft.com/office/drawing/2014/main" id="{CAFCA210-95A3-0C74-A187-C1B3812D79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13057" y="2188945"/>
            <a:ext cx="3126657" cy="36933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Displays common words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from tweets classified as Negative using VADER sentiment.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Emphasizes "big time"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as the most frequent phrase, shown in orange.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Captures negative themes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like propaganda, brainwashed, obsolete, and criticism of ChatGPT.</a:t>
            </a:r>
          </a:p>
        </p:txBody>
      </p:sp>
    </p:spTree>
    <p:extLst>
      <p:ext uri="{BB962C8B-B14F-4D97-AF65-F5344CB8AC3E}">
        <p14:creationId xmlns:p14="http://schemas.microsoft.com/office/powerpoint/2010/main" val="300024567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99CD90-A55C-BBC4-B922-3C76767E05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A3246-4CF8-F588-5622-A03E5FF90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word cloud using [500,000 records]</a:t>
            </a:r>
            <a:br>
              <a:rPr lang="en-US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neutral tweets sentiments</a:t>
            </a:r>
            <a:endParaRPr lang="en-IN" sz="2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9">
            <a:extLst>
              <a:ext uri="{FF2B5EF4-FFF2-40B4-BE49-F238E27FC236}">
                <a16:creationId xmlns:a16="http://schemas.microsoft.com/office/drawing/2014/main" id="{381B8C68-FCD6-6DD9-0A40-B25EBCCB2E18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25000"/>
          </a:blip>
          <a:srcRect/>
          <a:stretch>
            <a:fillRect/>
          </a:stretch>
        </p:blipFill>
        <p:spPr>
          <a:xfrm>
            <a:off x="10418324" y="702156"/>
            <a:ext cx="937934" cy="1066670"/>
          </a:xfrm>
          <a:prstGeom prst="rect">
            <a:avLst/>
          </a:prstGeom>
          <a:effectLst>
            <a:glow rad="228600">
              <a:schemeClr val="accent3">
                <a:satMod val="175000"/>
                <a:alpha val="40000"/>
              </a:schemeClr>
            </a:glow>
            <a:reflection blurRad="6350" stA="50000" endA="300" endPos="55500" dist="50800" dir="5400000" sy="-100000" algn="bl" rotWithShape="0"/>
            <a:softEdge rad="127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1020C3D-0564-AD20-8EC0-A7D4A7391E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286" y="1814831"/>
            <a:ext cx="8082114" cy="5033337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10" name="Rectangle 1">
            <a:extLst>
              <a:ext uri="{FF2B5EF4-FFF2-40B4-BE49-F238E27FC236}">
                <a16:creationId xmlns:a16="http://schemas.microsoft.com/office/drawing/2014/main" id="{1357FC99-F983-BD8A-B74F-030BD093DB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34400" y="2223898"/>
            <a:ext cx="3205314" cy="36933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Shows top words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from tweets labeled as Neutral using VADER sentiment analysis.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Highlights "chat-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gpt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as the most mentioned word, colored in orange.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Reflects neutral discussions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around tools, usage, exams, apps, and technology features.</a:t>
            </a:r>
          </a:p>
        </p:txBody>
      </p:sp>
    </p:spTree>
    <p:extLst>
      <p:ext uri="{BB962C8B-B14F-4D97-AF65-F5344CB8AC3E}">
        <p14:creationId xmlns:p14="http://schemas.microsoft.com/office/powerpoint/2010/main" val="421825686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3B0954-7C5D-1F8B-533F-554373D2ED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08755D-46C6-4115-75DE-15CCFEBF9F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Comparison of Algorithms 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9">
            <a:extLst>
              <a:ext uri="{FF2B5EF4-FFF2-40B4-BE49-F238E27FC236}">
                <a16:creationId xmlns:a16="http://schemas.microsoft.com/office/drawing/2014/main" id="{FA5DBE55-BD1E-F524-099D-DF4134059613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25000"/>
          </a:blip>
          <a:srcRect/>
          <a:stretch>
            <a:fillRect/>
          </a:stretch>
        </p:blipFill>
        <p:spPr>
          <a:xfrm>
            <a:off x="10418324" y="702156"/>
            <a:ext cx="937934" cy="1066670"/>
          </a:xfrm>
          <a:prstGeom prst="rect">
            <a:avLst/>
          </a:prstGeom>
          <a:effectLst>
            <a:glow rad="228600">
              <a:schemeClr val="accent3">
                <a:satMod val="175000"/>
                <a:alpha val="40000"/>
              </a:schemeClr>
            </a:glow>
            <a:reflection blurRad="6350" stA="50000" endA="300" endPos="55500" dist="50800" dir="5400000" sy="-100000" algn="bl" rotWithShape="0"/>
            <a:softEdge rad="127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888D978-BE87-318B-0F1F-D54A7033B2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478" y="1848793"/>
            <a:ext cx="8593393" cy="4396123"/>
          </a:xfrm>
          <a:prstGeom prst="rect">
            <a:avLst/>
          </a:prstGeom>
        </p:spPr>
      </p:pic>
      <p:sp>
        <p:nvSpPr>
          <p:cNvPr id="9" name="Rectangle 1">
            <a:extLst>
              <a:ext uri="{FF2B5EF4-FFF2-40B4-BE49-F238E27FC236}">
                <a16:creationId xmlns:a16="http://schemas.microsoft.com/office/drawing/2014/main" id="{BF4B210E-D7BA-10D3-D5C9-B765C3A1B8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99872" y="1683087"/>
            <a:ext cx="2810936" cy="4524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CNN achieved the highest accuracy and R2 score, and the lowest MAE and MSE. 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CatBoost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showed the next best performance in accuracy, but had the worst R2 score. 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XGBoost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(GAN) and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LightGBM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(GAN) had similar, intermediate performance across the regression metrics. </a:t>
            </a:r>
          </a:p>
        </p:txBody>
      </p:sp>
    </p:spTree>
    <p:extLst>
      <p:ext uri="{BB962C8B-B14F-4D97-AF65-F5344CB8AC3E}">
        <p14:creationId xmlns:p14="http://schemas.microsoft.com/office/powerpoint/2010/main" val="123095385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C9A7FA-AFB0-474A-863D-17AD656C14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3EF0F9-A67D-FFE6-0E1B-FDA6C1114A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Comparison of Algorithms 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9">
            <a:extLst>
              <a:ext uri="{FF2B5EF4-FFF2-40B4-BE49-F238E27FC236}">
                <a16:creationId xmlns:a16="http://schemas.microsoft.com/office/drawing/2014/main" id="{D76AC6AF-B007-305E-ABF7-C58CC1276F83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25000"/>
          </a:blip>
          <a:srcRect/>
          <a:stretch>
            <a:fillRect/>
          </a:stretch>
        </p:blipFill>
        <p:spPr>
          <a:xfrm>
            <a:off x="10418324" y="702156"/>
            <a:ext cx="937934" cy="1066670"/>
          </a:xfrm>
          <a:prstGeom prst="rect">
            <a:avLst/>
          </a:prstGeom>
          <a:effectLst>
            <a:glow rad="228600">
              <a:schemeClr val="accent3">
                <a:satMod val="175000"/>
                <a:alpha val="40000"/>
              </a:schemeClr>
            </a:glow>
            <a:reflection blurRad="6350" stA="50000" endA="300" endPos="55500" dist="50800" dir="5400000" sy="-100000" algn="bl" rotWithShape="0"/>
            <a:softEdge rad="127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F7604C5-062C-2819-2E42-699EC9B94E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116" y="1855786"/>
            <a:ext cx="7452852" cy="4918640"/>
          </a:xfrm>
          <a:prstGeom prst="rect">
            <a:avLst/>
          </a:prstGeom>
        </p:spPr>
      </p:pic>
      <p:sp>
        <p:nvSpPr>
          <p:cNvPr id="6" name="Rectangle 1">
            <a:extLst>
              <a:ext uri="{FF2B5EF4-FFF2-40B4-BE49-F238E27FC236}">
                <a16:creationId xmlns:a16="http://schemas.microsoft.com/office/drawing/2014/main" id="{F505FFDE-5A50-47C4-445E-9921C4D1D6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13290" y="1997839"/>
            <a:ext cx="3716594" cy="2862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CatBoost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achieved the highest ROC-AUC score at 88.19%. 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XGBoost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(GAN) and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LightGBM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(GAN) have very similar, lower ROC-AUC scores around 71%. 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comparison excludes the CNN model's ROC-AUC performance. </a:t>
            </a:r>
          </a:p>
        </p:txBody>
      </p:sp>
    </p:spTree>
    <p:extLst>
      <p:ext uri="{BB962C8B-B14F-4D97-AF65-F5344CB8AC3E}">
        <p14:creationId xmlns:p14="http://schemas.microsoft.com/office/powerpoint/2010/main" val="154640344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0ABA59-B8C0-F7FF-8F7C-3585569A06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CD6CA0-7524-6EC3-6371-207B0BC07A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7DCE237D-0DD7-67D6-EF54-7D9E166A5B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6880" y="1833940"/>
            <a:ext cx="11277600" cy="313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Refined Sentiment Analysis: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Preprocessing ensures linguistic normalization, removing inconsistencies for accurate sentiment interpretation. Advanced NLP tackles sarcasm and contextual dependencies.</a:t>
            </a:r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ChatGPT’s Global Impact: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AI-driven discussions on social media reveal public sentiment, shaping future NLP advancements and AI integration.</a:t>
            </a:r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Data-Driven Insights: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 structured dataset enables deep analysis of sentiment trends, engagement patterns, and user interactions.</a:t>
            </a:r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Comprehensive Visualization: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Graphical techniques like heatmaps and scatter plots uncover relationships, trends, and linguistic nuances.</a:t>
            </a:r>
          </a:p>
        </p:txBody>
      </p:sp>
      <p:pic>
        <p:nvPicPr>
          <p:cNvPr id="4" name="Picture 9">
            <a:extLst>
              <a:ext uri="{FF2B5EF4-FFF2-40B4-BE49-F238E27FC236}">
                <a16:creationId xmlns:a16="http://schemas.microsoft.com/office/drawing/2014/main" id="{49BB194F-492D-9C16-8847-554458A6DD5F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25000"/>
          </a:blip>
          <a:srcRect/>
          <a:stretch>
            <a:fillRect/>
          </a:stretch>
        </p:blipFill>
        <p:spPr>
          <a:xfrm>
            <a:off x="10418324" y="702156"/>
            <a:ext cx="937934" cy="1066670"/>
          </a:xfrm>
          <a:prstGeom prst="rect">
            <a:avLst/>
          </a:prstGeom>
          <a:effectLst>
            <a:glow rad="228600">
              <a:schemeClr val="accent3">
                <a:satMod val="175000"/>
                <a:alpha val="40000"/>
              </a:schemeClr>
            </a:glow>
            <a:reflection blurRad="6350" stA="50000" endA="300" endPos="55500" dist="50800" dir="5400000" sy="-100000" algn="bl" rotWithShape="0"/>
            <a:softEdge rad="12700"/>
          </a:effectLst>
        </p:spPr>
      </p:pic>
    </p:spTree>
    <p:extLst>
      <p:ext uri="{BB962C8B-B14F-4D97-AF65-F5344CB8AC3E}">
        <p14:creationId xmlns:p14="http://schemas.microsoft.com/office/powerpoint/2010/main" val="89074062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5A8670-0051-6FAC-CAEC-0E5C01C26F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FF7C86-89FE-C18F-2803-BB28DDDB1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E0FFA0AF-B743-7EEE-A049-5A405CA11C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2032337"/>
            <a:ext cx="11277600" cy="203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 startAt="5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Ethical AI Evaluation: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Model assessments detect biases, enhancing predictive accuracy and responsible AI deployment.</a:t>
            </a:r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 startAt="5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 startAt="5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Scalable, Real-Time Analytics: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Adaptive AI systems track sentiment shifts, supporting dynamic trend prediction.</a:t>
            </a:r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 startAt="5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 startAt="5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Future AI Innovations: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This research pioneers AI-driven sentiment analysis, shaping ethical and interpretable AI advancements.</a:t>
            </a:r>
          </a:p>
        </p:txBody>
      </p:sp>
      <p:pic>
        <p:nvPicPr>
          <p:cNvPr id="5" name="Picture 9">
            <a:extLst>
              <a:ext uri="{FF2B5EF4-FFF2-40B4-BE49-F238E27FC236}">
                <a16:creationId xmlns:a16="http://schemas.microsoft.com/office/drawing/2014/main" id="{CE936657-3842-63A2-424A-4B21129E58CB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25000"/>
          </a:blip>
          <a:srcRect/>
          <a:stretch>
            <a:fillRect/>
          </a:stretch>
        </p:blipFill>
        <p:spPr>
          <a:xfrm>
            <a:off x="10418324" y="702156"/>
            <a:ext cx="937934" cy="1066670"/>
          </a:xfrm>
          <a:prstGeom prst="rect">
            <a:avLst/>
          </a:prstGeom>
          <a:effectLst>
            <a:glow rad="228600">
              <a:schemeClr val="accent3">
                <a:satMod val="175000"/>
                <a:alpha val="40000"/>
              </a:schemeClr>
            </a:glow>
            <a:reflection blurRad="6350" stA="50000" endA="300" endPos="55500" dist="50800" dir="5400000" sy="-100000" algn="bl" rotWithShape="0"/>
            <a:softEdge rad="12700"/>
          </a:effectLst>
        </p:spPr>
      </p:pic>
    </p:spTree>
    <p:extLst>
      <p:ext uri="{BB962C8B-B14F-4D97-AF65-F5344CB8AC3E}">
        <p14:creationId xmlns:p14="http://schemas.microsoft.com/office/powerpoint/2010/main" val="517972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9E4B00-F8EA-7D3A-16C6-14EA8B177B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DC51E-6C7C-A320-3567-9DA63CDE8A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Information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9">
            <a:extLst>
              <a:ext uri="{FF2B5EF4-FFF2-40B4-BE49-F238E27FC236}">
                <a16:creationId xmlns:a16="http://schemas.microsoft.com/office/drawing/2014/main" id="{4F55DCC9-CABC-AC6E-C6DB-F5AFE0D7103F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25000"/>
          </a:blip>
          <a:srcRect/>
          <a:stretch>
            <a:fillRect/>
          </a:stretch>
        </p:blipFill>
        <p:spPr>
          <a:xfrm>
            <a:off x="10418324" y="702156"/>
            <a:ext cx="937934" cy="1066670"/>
          </a:xfrm>
          <a:prstGeom prst="rect">
            <a:avLst/>
          </a:prstGeom>
          <a:effectLst>
            <a:glow rad="228600">
              <a:schemeClr val="accent3">
                <a:satMod val="175000"/>
                <a:alpha val="40000"/>
              </a:schemeClr>
            </a:glow>
            <a:reflection blurRad="6350" stA="50000" endA="300" endPos="55500" dist="50800" dir="5400000" sy="-100000" algn="bl" rotWithShape="0"/>
            <a:softEdge rad="127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599945B-1401-7CBB-C0D4-CFABF6CF04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502" y="1868130"/>
            <a:ext cx="6616227" cy="495054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82125F8-2CC2-ADC3-976D-602B4E37EA2F}"/>
              </a:ext>
            </a:extLst>
          </p:cNvPr>
          <p:cNvSpPr txBox="1"/>
          <p:nvPr/>
        </p:nvSpPr>
        <p:spPr>
          <a:xfrm>
            <a:off x="7049729" y="2138797"/>
            <a:ext cx="473826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Cleaning Required: Missing values need handling, especially in the location column.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Types Optimization: Some object columns (e.g., retweets, replies, likes, followers, following) may be converted to numerical types for efficient processing.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Large Dataset: Given nearly 1 million rows, performance considerations may be necessary when performing operations.</a:t>
            </a:r>
          </a:p>
        </p:txBody>
      </p:sp>
    </p:spTree>
    <p:extLst>
      <p:ext uri="{BB962C8B-B14F-4D97-AF65-F5344CB8AC3E}">
        <p14:creationId xmlns:p14="http://schemas.microsoft.com/office/powerpoint/2010/main" val="317212165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B70DB3-367D-BF11-0F43-02E6489C2C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7EDACA-F529-08B4-01F0-47CE83D1A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 summary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9">
            <a:extLst>
              <a:ext uri="{FF2B5EF4-FFF2-40B4-BE49-F238E27FC236}">
                <a16:creationId xmlns:a16="http://schemas.microsoft.com/office/drawing/2014/main" id="{8D0F6C6C-6913-8BEE-0E7B-BED7499955F6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25000"/>
          </a:blip>
          <a:srcRect/>
          <a:stretch>
            <a:fillRect/>
          </a:stretch>
        </p:blipFill>
        <p:spPr>
          <a:xfrm>
            <a:off x="10418324" y="702156"/>
            <a:ext cx="937934" cy="1066670"/>
          </a:xfrm>
          <a:prstGeom prst="rect">
            <a:avLst/>
          </a:prstGeom>
          <a:effectLst>
            <a:glow rad="228600">
              <a:schemeClr val="accent3">
                <a:satMod val="175000"/>
                <a:alpha val="40000"/>
              </a:schemeClr>
            </a:glow>
            <a:reflection blurRad="6350" stA="50000" endA="300" endPos="55500" dist="50800" dir="5400000" sy="-100000" algn="bl" rotWithShape="0"/>
            <a:softEdge rad="12700"/>
          </a:effectLst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304B4AC4-2CD2-E750-FC24-55925C8AF8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2868" y="1909019"/>
            <a:ext cx="11256848" cy="313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Data Preprocessing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Handled missing values, encoded sentiment labels, and converted engagement metrics for 975K+ ChatGPT-related tweets.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Exploratory Analysis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Used box plots, heatmaps, word clouds, and time series graphs to uncover sentiment patterns, correlations, and temporal trends.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Clustering Insights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Applied PCA and dendrograms to identify natural sentiment clusters within the high-dimensional data.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Model Performance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CNN achieved exceptional results (99% accuracy, low MAE/MSE, high R²), while Random Forest struggled, especially on negative sentiment (55% accuracy).</a:t>
            </a:r>
          </a:p>
        </p:txBody>
      </p:sp>
    </p:spTree>
    <p:extLst>
      <p:ext uri="{BB962C8B-B14F-4D97-AF65-F5344CB8AC3E}">
        <p14:creationId xmlns:p14="http://schemas.microsoft.com/office/powerpoint/2010/main" val="363590907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79DA3D-E317-1B42-3FC0-CA35A6FEDE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D12C7-11A6-9416-7C9E-31D895773A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 summary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9">
            <a:extLst>
              <a:ext uri="{FF2B5EF4-FFF2-40B4-BE49-F238E27FC236}">
                <a16:creationId xmlns:a16="http://schemas.microsoft.com/office/drawing/2014/main" id="{B5D33EE4-E957-B8CE-9B06-E473D2B4CBB8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25000"/>
          </a:blip>
          <a:srcRect/>
          <a:stretch>
            <a:fillRect/>
          </a:stretch>
        </p:blipFill>
        <p:spPr>
          <a:xfrm>
            <a:off x="10418324" y="702156"/>
            <a:ext cx="937934" cy="1066670"/>
          </a:xfrm>
          <a:prstGeom prst="rect">
            <a:avLst/>
          </a:prstGeom>
          <a:effectLst>
            <a:glow rad="228600">
              <a:schemeClr val="accent3">
                <a:satMod val="175000"/>
                <a:alpha val="40000"/>
              </a:schemeClr>
            </a:glow>
            <a:reflection blurRad="6350" stA="50000" endA="300" endPos="55500" dist="50800" dir="5400000" sy="-100000" algn="bl" rotWithShape="0"/>
            <a:softEdge rad="12700"/>
          </a:effectLst>
        </p:spPr>
      </p:pic>
      <p:sp>
        <p:nvSpPr>
          <p:cNvPr id="3" name="Rectangle 1">
            <a:extLst>
              <a:ext uri="{FF2B5EF4-FFF2-40B4-BE49-F238E27FC236}">
                <a16:creationId xmlns:a16="http://schemas.microsoft.com/office/drawing/2014/main" id="{FAE9AA9C-CE52-BCE8-1E06-8A9B3551F8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6280" y="1852902"/>
            <a:ext cx="11283436" cy="203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Synthetic Data Generation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CTGAN generated 500K synthetic records, expanding data volume but introduced artifacts affecting precision and ROC-AUC in XG-Boost and Light-GBM.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Cat-Boost Efficiency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Excelled on imbalanced data due to its native support for categorical and textual features.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Recommendations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Domain-specific tuning for CTGAN and leveraging ensemble/hybrid models can improve sentiment accuracy and fairness across classes.</a:t>
            </a:r>
          </a:p>
        </p:txBody>
      </p:sp>
    </p:spTree>
    <p:extLst>
      <p:ext uri="{BB962C8B-B14F-4D97-AF65-F5344CB8AC3E}">
        <p14:creationId xmlns:p14="http://schemas.microsoft.com/office/powerpoint/2010/main" val="157793167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79F11E2-8BA5-4C5C-AE7C-361E5EA011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C00E1DA-EC7C-40FC-95E3-11FDCD2E4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A421166-2996-41A7-B094-AE5316F34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DBB1B92-A3EB-43E4-8FAB-D20E8ED14C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F3972F4-FE7E-48EA-AAD8-9BE5750A66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21614E5-870B-4D5E-A43B-8FF7E53234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F87E73C-2B1A-4602-BFBE-CFE1E55D9B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96275" y="1419226"/>
            <a:ext cx="3081576" cy="1746762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CB511D-EA45-4336-847C-1252667143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19295" y="3505095"/>
            <a:ext cx="3572913" cy="2629006"/>
          </a:xfrm>
        </p:spPr>
        <p:txBody>
          <a:bodyPr>
            <a:normAutofit/>
          </a:bodyPr>
          <a:lstStyle/>
          <a:p>
            <a:pPr algn="ctr"/>
            <a:r>
              <a:rPr lang="en-US" sz="14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chiragsinghpawar@gmail.com</a:t>
            </a:r>
            <a:endParaRPr lang="en-US" sz="1400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251ED8D-9650-BEA3-2460-2BADD4D3DC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362509" y="-192077"/>
            <a:ext cx="5666666" cy="7498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3474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1AE355-C3EC-9CB5-2082-0D7FC8E2C5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Information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CA290D-297A-ED5C-8DEF-375952BC88A2}"/>
              </a:ext>
            </a:extLst>
          </p:cNvPr>
          <p:cNvSpPr txBox="1"/>
          <p:nvPr/>
        </p:nvSpPr>
        <p:spPr>
          <a:xfrm>
            <a:off x="471947" y="1831452"/>
            <a:ext cx="11257937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Information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Total Entries: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975,453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Columns: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12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 Features: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Text: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Tweet content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Sentiment Scores: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Negative, Neutral, Positive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Predicted Label: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Sentiment category (0: Negative, 1: Neutral, 2: Positive)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Engagement Metrics: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Retweets, Replies, Likes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Data: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Location, Followers, Following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Preprocessing: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Cleaned text, removed hashtags/URLs, and standardized data for analysis.</a:t>
            </a:r>
          </a:p>
        </p:txBody>
      </p:sp>
      <p:pic>
        <p:nvPicPr>
          <p:cNvPr id="5" name="Picture 9">
            <a:extLst>
              <a:ext uri="{FF2B5EF4-FFF2-40B4-BE49-F238E27FC236}">
                <a16:creationId xmlns:a16="http://schemas.microsoft.com/office/drawing/2014/main" id="{1E530768-3792-A134-ACAF-4C2734EB5F32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25000"/>
          </a:blip>
          <a:srcRect/>
          <a:stretch>
            <a:fillRect/>
          </a:stretch>
        </p:blipFill>
        <p:spPr>
          <a:xfrm>
            <a:off x="10418324" y="702156"/>
            <a:ext cx="937934" cy="1066670"/>
          </a:xfrm>
          <a:prstGeom prst="rect">
            <a:avLst/>
          </a:prstGeom>
          <a:effectLst>
            <a:glow rad="228600">
              <a:schemeClr val="accent3">
                <a:satMod val="175000"/>
                <a:alpha val="40000"/>
              </a:schemeClr>
            </a:glow>
            <a:reflection blurRad="6350" stA="50000" endA="300" endPos="55500" dist="50800" dir="5400000" sy="-100000" algn="bl" rotWithShape="0"/>
            <a:softEdge rad="12700"/>
          </a:effectLst>
        </p:spPr>
      </p:pic>
    </p:spTree>
    <p:extLst>
      <p:ext uri="{BB962C8B-B14F-4D97-AF65-F5344CB8AC3E}">
        <p14:creationId xmlns:p14="http://schemas.microsoft.com/office/powerpoint/2010/main" val="9642266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Details of null values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BF7BF10-9D6A-12B2-9F0B-777D4C95D04C}"/>
              </a:ext>
            </a:extLst>
          </p:cNvPr>
          <p:cNvSpPr txBox="1"/>
          <p:nvPr/>
        </p:nvSpPr>
        <p:spPr>
          <a:xfrm>
            <a:off x="5702708" y="1913505"/>
            <a:ext cx="581086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null values of float are replaced by mean and other object fields are replaced my mode.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9">
            <a:extLst>
              <a:ext uri="{FF2B5EF4-FFF2-40B4-BE49-F238E27FC236}">
                <a16:creationId xmlns:a16="http://schemas.microsoft.com/office/drawing/2014/main" id="{C081F8C2-16DB-303E-6D59-253495AFF4A5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25000"/>
          </a:blip>
          <a:srcRect/>
          <a:stretch>
            <a:fillRect/>
          </a:stretch>
        </p:blipFill>
        <p:spPr>
          <a:xfrm>
            <a:off x="10418324" y="702156"/>
            <a:ext cx="937934" cy="1066670"/>
          </a:xfrm>
          <a:prstGeom prst="rect">
            <a:avLst/>
          </a:prstGeom>
          <a:effectLst>
            <a:glow rad="228600">
              <a:schemeClr val="accent3">
                <a:satMod val="175000"/>
                <a:alpha val="40000"/>
              </a:schemeClr>
            </a:glow>
            <a:reflection blurRad="6350" stA="50000" endA="300" endPos="55500" dist="50800" dir="5400000" sy="-100000" algn="bl" rotWithShape="0"/>
            <a:softEdge rad="12700"/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0FAD37C-EFCD-7C70-914F-391B99E7FF62}"/>
              </a:ext>
            </a:extLst>
          </p:cNvPr>
          <p:cNvSpPr txBox="1"/>
          <p:nvPr/>
        </p:nvSpPr>
        <p:spPr>
          <a:xfrm>
            <a:off x="5702709" y="2852486"/>
            <a:ext cx="58059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null values in location and date are replaced by Unknown location and Unknown date respectively.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03B19A-AA37-8BB1-C176-14BCD355C091}"/>
              </a:ext>
            </a:extLst>
          </p:cNvPr>
          <p:cNvSpPr txBox="1"/>
          <p:nvPr/>
        </p:nvSpPr>
        <p:spPr>
          <a:xfrm>
            <a:off x="5722372" y="3889791"/>
            <a:ext cx="581086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null values in Text are replaced by no content available.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74AE504-33E0-ADE3-4102-7BF9419911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474" y="1903673"/>
            <a:ext cx="5265234" cy="4919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607547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56390039_win32_fixed.potx" id="{08D75CB0-AD9B-4834-8559-901094BB0ABE}" vid="{3B3EDB20-B381-4B6C-99AC-7C5CDA2B40F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7" ma:contentTypeDescription="Create a new document." ma:contentTypeScope="" ma:versionID="c6f9a84f66a9c8b9a21755b9ffafb945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27df39e3e7036dff54f89ddd5805ce72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92209EB-3212-4116-B574-D1F56C7C492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791575F-4C21-47C4-8D13-EB9BE66B536F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342D3C2F-55A5-48C0-9D5A-95C7FF0389D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Tech design</Template>
  <TotalTime>1241</TotalTime>
  <Words>4088</Words>
  <Application>Microsoft Office PowerPoint</Application>
  <PresentationFormat>Widescreen</PresentationFormat>
  <Paragraphs>521</Paragraphs>
  <Slides>72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72</vt:i4>
      </vt:variant>
    </vt:vector>
  </HeadingPairs>
  <TitlesOfParts>
    <vt:vector size="78" baseType="lpstr">
      <vt:lpstr>Arial</vt:lpstr>
      <vt:lpstr>Calibri</vt:lpstr>
      <vt:lpstr>Gill Sans MT</vt:lpstr>
      <vt:lpstr>Times New Roman</vt:lpstr>
      <vt:lpstr>Wingdings 2</vt:lpstr>
      <vt:lpstr>Custom</vt:lpstr>
      <vt:lpstr>Sentiment Analysis on Using  Open AI in Professional Sector</vt:lpstr>
      <vt:lpstr>introduction</vt:lpstr>
      <vt:lpstr>About Data</vt:lpstr>
      <vt:lpstr>Problem definition</vt:lpstr>
      <vt:lpstr>Data Volume</vt:lpstr>
      <vt:lpstr>Data Description</vt:lpstr>
      <vt:lpstr>Data Information</vt:lpstr>
      <vt:lpstr>Data Information</vt:lpstr>
      <vt:lpstr>Details of null values</vt:lpstr>
      <vt:lpstr>Libraries used</vt:lpstr>
      <vt:lpstr>Libraries used</vt:lpstr>
      <vt:lpstr>Data IMPUTATION </vt:lpstr>
      <vt:lpstr>Data IMPUTATION[5 records example] </vt:lpstr>
      <vt:lpstr>Data IMPUTATION[5 records example] </vt:lpstr>
      <vt:lpstr>Models, charts and Algorithms used</vt:lpstr>
      <vt:lpstr>Models, charts and Algorithms used</vt:lpstr>
      <vt:lpstr>Histograms</vt:lpstr>
      <vt:lpstr>Histograms[Explanation]</vt:lpstr>
      <vt:lpstr>Boxplot</vt:lpstr>
      <vt:lpstr>Boxplot [Explanation]</vt:lpstr>
      <vt:lpstr>Boxplot [Explanation]</vt:lpstr>
      <vt:lpstr>Model implementation: scatter plot</vt:lpstr>
      <vt:lpstr>Model implementation: scatter plot[explanation]</vt:lpstr>
      <vt:lpstr>Model implementation: bar Graph </vt:lpstr>
      <vt:lpstr>Model implementation: bar Graph[Explanation]</vt:lpstr>
      <vt:lpstr>Correlation Heatmap [Code]</vt:lpstr>
      <vt:lpstr>Correlation Heatmap [Explanation]</vt:lpstr>
      <vt:lpstr>Model implementation: line graph </vt:lpstr>
      <vt:lpstr>Model implementation: line graph [Explanation]</vt:lpstr>
      <vt:lpstr>Model implementation: word cloud</vt:lpstr>
      <vt:lpstr>Model implementation: word cloud [explanation]</vt:lpstr>
      <vt:lpstr>Model implementation: Kmeans</vt:lpstr>
      <vt:lpstr>Model implementation: Kmeans[Explanation]</vt:lpstr>
      <vt:lpstr>Model implementation: Cat Boost</vt:lpstr>
      <vt:lpstr>Model implementation: Cat boost</vt:lpstr>
      <vt:lpstr>Model implementation: Cat boost[Output]</vt:lpstr>
      <vt:lpstr>Model implementation: Pca [ all 3 sentiments ]</vt:lpstr>
      <vt:lpstr>Model implementation: Pca [ all 3 sentiments output]</vt:lpstr>
      <vt:lpstr>Model implementation: Dendrogram</vt:lpstr>
      <vt:lpstr>Model implementation: Dendrogram output</vt:lpstr>
      <vt:lpstr>Model implementation: Heatmap</vt:lpstr>
      <vt:lpstr>Model implementation: Heatmap[explanation]</vt:lpstr>
      <vt:lpstr>Model implementation: CNN</vt:lpstr>
      <vt:lpstr>Model implementation: CNN</vt:lpstr>
      <vt:lpstr>Model implementation: CNN</vt:lpstr>
      <vt:lpstr>Model implementation: CNN [output]</vt:lpstr>
      <vt:lpstr>Model implementation: CNN[output]</vt:lpstr>
      <vt:lpstr>CT GAN using Sample of 200 records</vt:lpstr>
      <vt:lpstr>Ct GAN using Sample of 200 records</vt:lpstr>
      <vt:lpstr> ct gan output[500000 records]</vt:lpstr>
      <vt:lpstr>Data Generation using gan[4 records example] </vt:lpstr>
      <vt:lpstr> XG-Boost on output[500000 records of CT GAN]</vt:lpstr>
      <vt:lpstr> XG-Boost on output[500000 records of CT GAN]</vt:lpstr>
      <vt:lpstr> XG-Boost on output[500000 records of CT GAN]</vt:lpstr>
      <vt:lpstr> light-gbm [500000 records of CT GAN]</vt:lpstr>
      <vt:lpstr> light-gbm [500000 records of CT GAN]</vt:lpstr>
      <vt:lpstr> light-gbm on output[500000 records of CT GAN]</vt:lpstr>
      <vt:lpstr> Sentiment analysis on output [500000 records of CT GAN]</vt:lpstr>
      <vt:lpstr> Sentiment analysis on output [500000 records of CT GAN]</vt:lpstr>
      <vt:lpstr> Sentiment analysis on output [500000 records of CT GAN]</vt:lpstr>
      <vt:lpstr>word cloud using positive, negative and  neutral tweets</vt:lpstr>
      <vt:lpstr>word cloud using positive, negative and  neutral tweets</vt:lpstr>
      <vt:lpstr>word cloud using [500,000 records]  Positive tweets sentiments</vt:lpstr>
      <vt:lpstr>word cloud using [500,000 records]  negative tweets sentiments</vt:lpstr>
      <vt:lpstr>word cloud using [500,000 records]  neutral tweets sentiments</vt:lpstr>
      <vt:lpstr>Comparison of Algorithms </vt:lpstr>
      <vt:lpstr>Comparison of Algorithms </vt:lpstr>
      <vt:lpstr>Conclusion</vt:lpstr>
      <vt:lpstr>Conclusion</vt:lpstr>
      <vt:lpstr>Conclusion summary</vt:lpstr>
      <vt:lpstr>Conclusion summary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chiragsinghpawar@gmail.com</dc:creator>
  <cp:lastModifiedBy>Chirag Singh</cp:lastModifiedBy>
  <cp:revision>531</cp:revision>
  <dcterms:created xsi:type="dcterms:W3CDTF">2025-01-18T15:00:24Z</dcterms:created>
  <dcterms:modified xsi:type="dcterms:W3CDTF">2025-04-21T06:32:22Z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